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4" r:id="rId10"/>
    <p:sldId id="263" r:id="rId11"/>
    <p:sldId id="264" r:id="rId12"/>
    <p:sldId id="266" r:id="rId13"/>
    <p:sldId id="268" r:id="rId14"/>
    <p:sldId id="267" r:id="rId15"/>
    <p:sldId id="269" r:id="rId16"/>
    <p:sldId id="275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590800" y="6172200"/>
            <a:ext cx="6477000" cy="56363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spc="200" baseline="0">
                <a:solidFill>
                  <a:srgbClr val="FFFFFF"/>
                </a:solidFill>
                <a:latin typeface="+mn-lt"/>
                <a:ea typeface="Adobe Fangsong Std R" pitchFamily="18" charset="-128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z="1400" b="0" i="0" u="none" strike="noStrike" kern="1200" cap="none" spc="2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dobe Fangsong Std R" pitchFamily="18" charset="-128"/>
                <a:cs typeface="Calibri" pitchFamily="34" charset="0"/>
              </a:rPr>
              <a:t>  DEPARTMENT OF PSYCHOLOGY | THE UNIVERSITY OF UTAH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172199"/>
            <a:ext cx="2057400" cy="58229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0A96BF-CD42-46FD-B76F-4168502B10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8" name="Picture 4" descr="C:\Users\u0449029\Desktop\logo\u\BlockU_white15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6285123"/>
            <a:ext cx="381000" cy="344277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45719"/>
          </a:xfrm>
          <a:prstGeom prst="rect">
            <a:avLst/>
          </a:prstGeom>
        </p:spPr>
        <p:txBody>
          <a:bodyPr/>
          <a:lstStyle/>
          <a:p>
            <a:fld id="{B20A96BF-CD42-46FD-B76F-4168502B1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B20A96BF-CD42-46FD-B76F-4168502B10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2400" y="6264275"/>
            <a:ext cx="59436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0" lang="en-US" sz="1400" b="0" i="0" u="none" strike="noStrike" kern="1200" cap="none" spc="2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dobe Fangsong Std R" pitchFamily="18" charset="-128"/>
                <a:cs typeface="Calibri" pitchFamily="34" charset="0"/>
              </a:rPr>
              <a:t> DEPARTMENT OF PSYCHOLOGY | THE UNIVERSITY OF UTAH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45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49482-BA2F-4869-87EA-237F687F01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2400" b="0" cap="all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2590800" y="6172200"/>
            <a:ext cx="6477000" cy="5636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 b="0" spc="200" baseline="0">
                <a:solidFill>
                  <a:srgbClr val="FFFFFF"/>
                </a:solidFill>
                <a:latin typeface="+mn-lt"/>
                <a:ea typeface="Adobe Fangsong Std R" pitchFamily="18" charset="-128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400" b="0" i="0" u="none" strike="noStrike" kern="1200" cap="none" spc="2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dobe Fangsong Std R" pitchFamily="18" charset="-128"/>
                <a:cs typeface="Calibri" pitchFamily="34" charset="0"/>
              </a:rPr>
              <a:t>  DEPARTMENT OF PSYCHOLOGY | THE UNIVERSITY OF UTAH</a:t>
            </a:r>
            <a:endParaRPr kumimoji="0" lang="en-US" sz="1400" b="0" i="0" u="none" strike="noStrike" kern="1200" cap="none" spc="2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Adobe Fangsong Std R" pitchFamily="18" charset="-128"/>
              <a:cs typeface="Calibri" pitchFamily="34" charset="0"/>
            </a:endParaRPr>
          </a:p>
        </p:txBody>
      </p:sp>
      <p:pic>
        <p:nvPicPr>
          <p:cNvPr id="14" name="Picture 4" descr="C:\Users\u0449029\Desktop\logo\u\BlockUG___cmyk.tif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6284293"/>
            <a:ext cx="379413" cy="34510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45719"/>
          </a:xfrm>
          <a:prstGeom prst="rect">
            <a:avLst/>
          </a:prstGeom>
        </p:spPr>
        <p:txBody>
          <a:bodyPr rtlCol="0"/>
          <a:lstStyle/>
          <a:p>
            <a:fld id="{B20A96BF-CD42-46FD-B76F-4168502B1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45719"/>
          </a:xfrm>
          <a:prstGeom prst="rect">
            <a:avLst/>
          </a:prstGeom>
        </p:spPr>
        <p:txBody>
          <a:bodyPr rtlCol="0"/>
          <a:lstStyle/>
          <a:p>
            <a:fld id="{B20A96BF-CD42-46FD-B76F-4168502B10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45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0A96BF-CD42-46FD-B76F-4168502B1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45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0A96BF-CD42-46FD-B76F-4168502B10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B20A96BF-CD42-46FD-B76F-4168502B10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302752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4571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457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052" name="Picture 4" descr="C:\Users\u0449029\Desktop\logo\u\BlockUG___cmyk.tif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34400" y="6284293"/>
            <a:ext cx="379413" cy="345107"/>
          </a:xfrm>
          <a:prstGeom prst="rect">
            <a:avLst/>
          </a:prstGeom>
          <a:noFill/>
        </p:spPr>
      </p:pic>
      <p:sp>
        <p:nvSpPr>
          <p:cNvPr id="11" name="Subtitle 8"/>
          <p:cNvSpPr txBox="1">
            <a:spLocks/>
          </p:cNvSpPr>
          <p:nvPr userDrawn="1"/>
        </p:nvSpPr>
        <p:spPr>
          <a:xfrm>
            <a:off x="2590800" y="6172200"/>
            <a:ext cx="6477000" cy="5636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 b="0" spc="200" baseline="0">
                <a:solidFill>
                  <a:srgbClr val="FFFFFF"/>
                </a:solidFill>
                <a:latin typeface="+mn-lt"/>
                <a:ea typeface="Adobe Fangsong Std R" pitchFamily="18" charset="-128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400" b="0" i="0" u="none" strike="noStrike" kern="1200" cap="none" spc="2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dobe Fangsong Std R" pitchFamily="18" charset="-128"/>
                <a:cs typeface="Calibri" pitchFamily="34" charset="0"/>
              </a:rPr>
              <a:t>  DEPARTMENT OF PSYCHOLOGY | THE UNIVERSITY OF UTAH</a:t>
            </a:r>
            <a:endParaRPr kumimoji="0" lang="en-US" sz="1400" b="0" i="0" u="none" strike="noStrike" kern="1200" cap="none" spc="2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Adobe Fangsong Std R" pitchFamily="18" charset="-128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JPG"/><Relationship Id="rId12" Type="http://schemas.openxmlformats.org/officeDocument/2006/relationships/image" Target="../media/image38.JPG"/><Relationship Id="rId13" Type="http://schemas.openxmlformats.org/officeDocument/2006/relationships/image" Target="../media/image39.JPG"/><Relationship Id="rId14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JPG"/><Relationship Id="rId9" Type="http://schemas.openxmlformats.org/officeDocument/2006/relationships/image" Target="../media/image35.JPG"/><Relationship Id="rId10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1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There Shouldn’t Be Dragons Graphing the Cup-L Project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Jonathan Butner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DEPARTMENT OF PSYCHOLOGY | THE UNIVERITY OF UTAH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609600"/>
            <a:ext cx="8826701" cy="3886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Plots Together and Apart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0449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Vector Plots</a:t>
            </a:r>
          </a:p>
          <a:p>
            <a:pPr lvl="1"/>
            <a:r>
              <a:rPr lang="en-US" dirty="0" smtClean="0"/>
              <a:t>State Space</a:t>
            </a:r>
          </a:p>
          <a:p>
            <a:r>
              <a:rPr lang="en-US" dirty="0" smtClean="0"/>
              <a:t>Tough to See but Some Lessons</a:t>
            </a:r>
          </a:p>
          <a:p>
            <a:pPr lvl="1"/>
            <a:r>
              <a:rPr lang="en-US" dirty="0" smtClean="0"/>
              <a:t>Oscillations/Coupling Make Loopy Trails (e.g. Celtic Knots)</a:t>
            </a:r>
          </a:p>
          <a:p>
            <a:pPr lvl="1"/>
            <a:r>
              <a:rPr lang="en-US" dirty="0" smtClean="0"/>
              <a:t>Does not seem to have oscillations</a:t>
            </a:r>
          </a:p>
        </p:txBody>
      </p:sp>
      <p:pic>
        <p:nvPicPr>
          <p:cNvPr id="5" name="Picture 4" descr="overall Vector 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7" y="1371600"/>
            <a:ext cx="5107896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55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By Together vs. Apart</a:t>
            </a:r>
            <a:endParaRPr lang="en-US" dirty="0"/>
          </a:p>
        </p:txBody>
      </p:sp>
      <p:pic>
        <p:nvPicPr>
          <p:cNvPr id="3" name="Picture 2" descr="vector plot togeth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4" y="1365504"/>
            <a:ext cx="4679689" cy="4197096"/>
          </a:xfrm>
          <a:prstGeom prst="rect">
            <a:avLst/>
          </a:prstGeom>
        </p:spPr>
      </p:pic>
      <p:pic>
        <p:nvPicPr>
          <p:cNvPr id="4" name="Picture 3" descr="Vector Plot apa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11" y="1365504"/>
            <a:ext cx="4679689" cy="4197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651" y="5638800"/>
            <a:ext cx="8663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Does Not appear very loopy, if oscillatory, it is not a prominent feature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391691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 By Together vs. Apart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8226" y="5638800"/>
            <a:ext cx="686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Again, not prominent, but possibly some angular motion</a:t>
            </a:r>
            <a:endParaRPr lang="en-US" sz="2400" i="1" dirty="0"/>
          </a:p>
        </p:txBody>
      </p:sp>
      <p:pic>
        <p:nvPicPr>
          <p:cNvPr id="6" name="Picture 5" descr="TS plot togeth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645"/>
            <a:ext cx="4679689" cy="4197096"/>
          </a:xfrm>
          <a:prstGeom prst="rect">
            <a:avLst/>
          </a:prstGeom>
        </p:spPr>
      </p:pic>
      <p:pic>
        <p:nvPicPr>
          <p:cNvPr id="7" name="Picture 6" descr="TS plot apa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05" y="1441706"/>
            <a:ext cx="4679686" cy="41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883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5029200"/>
            <a:ext cx="990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43200" y="50292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1828800"/>
            <a:ext cx="1066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1828800"/>
            <a:ext cx="1066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343400"/>
            <a:ext cx="6096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4343400"/>
            <a:ext cx="6096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800" y="2590800"/>
            <a:ext cx="6096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43200" y="2590800"/>
            <a:ext cx="6096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3200" y="3200400"/>
            <a:ext cx="6096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3733800"/>
            <a:ext cx="6096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0"/>
            <a:endCxn id="5" idx="2"/>
          </p:cNvCxnSpPr>
          <p:nvPr/>
        </p:nvCxnSpPr>
        <p:spPr>
          <a:xfrm flipV="1">
            <a:off x="1371600" y="2286000"/>
            <a:ext cx="228600" cy="3048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4"/>
            <a:endCxn id="3" idx="0"/>
          </p:cNvCxnSpPr>
          <p:nvPr/>
        </p:nvCxnSpPr>
        <p:spPr>
          <a:xfrm>
            <a:off x="1371600" y="4724400"/>
            <a:ext cx="190500" cy="3048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0" idx="2"/>
          </p:cNvCxnSpPr>
          <p:nvPr/>
        </p:nvCxnSpPr>
        <p:spPr>
          <a:xfrm>
            <a:off x="1676400" y="2781300"/>
            <a:ext cx="1066800" cy="158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6"/>
            <a:endCxn id="8" idx="2"/>
          </p:cNvCxnSpPr>
          <p:nvPr/>
        </p:nvCxnSpPr>
        <p:spPr>
          <a:xfrm>
            <a:off x="1676400" y="4533900"/>
            <a:ext cx="1066800" cy="158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4"/>
            <a:endCxn id="8" idx="0"/>
          </p:cNvCxnSpPr>
          <p:nvPr/>
        </p:nvCxnSpPr>
        <p:spPr>
          <a:xfrm rot="5400000">
            <a:off x="2933700" y="4229100"/>
            <a:ext cx="228600" cy="158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4" idx="0"/>
          </p:cNvCxnSpPr>
          <p:nvPr/>
        </p:nvCxnSpPr>
        <p:spPr>
          <a:xfrm>
            <a:off x="3048000" y="4724400"/>
            <a:ext cx="152400" cy="3048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  <a:endCxn id="6" idx="2"/>
          </p:cNvCxnSpPr>
          <p:nvPr/>
        </p:nvCxnSpPr>
        <p:spPr>
          <a:xfrm flipV="1">
            <a:off x="3048000" y="2286000"/>
            <a:ext cx="228600" cy="3048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0"/>
            <a:endCxn id="10" idx="4"/>
          </p:cNvCxnSpPr>
          <p:nvPr/>
        </p:nvCxnSpPr>
        <p:spPr>
          <a:xfrm rot="5400000" flipH="1" flipV="1">
            <a:off x="2933700" y="3086100"/>
            <a:ext cx="228600" cy="158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" y="5715000"/>
            <a:ext cx="424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Dashed Arrows Fixed to 1</a:t>
            </a:r>
          </a:p>
          <a:p>
            <a:r>
              <a:rPr lang="en-US" dirty="0" smtClean="0"/>
              <a:t>Red Arrows Allowed to Differ Across Groups</a:t>
            </a:r>
            <a:endParaRPr lang="en-US" dirty="0"/>
          </a:p>
        </p:txBody>
      </p:sp>
      <p:sp>
        <p:nvSpPr>
          <p:cNvPr id="30" name="Isosceles Triangle 29"/>
          <p:cNvSpPr/>
          <p:nvPr/>
        </p:nvSpPr>
        <p:spPr>
          <a:xfrm>
            <a:off x="1295400" y="3505200"/>
            <a:ext cx="304800" cy="3048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0"/>
            <a:endCxn id="9" idx="4"/>
          </p:cNvCxnSpPr>
          <p:nvPr/>
        </p:nvCxnSpPr>
        <p:spPr>
          <a:xfrm rot="16200000" flipV="1">
            <a:off x="1143000" y="32004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3"/>
            <a:endCxn id="7" idx="0"/>
          </p:cNvCxnSpPr>
          <p:nvPr/>
        </p:nvCxnSpPr>
        <p:spPr>
          <a:xfrm rot="5400000">
            <a:off x="1143000" y="40386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5"/>
            <a:endCxn id="11" idx="2"/>
          </p:cNvCxnSpPr>
          <p:nvPr/>
        </p:nvCxnSpPr>
        <p:spPr>
          <a:xfrm flipV="1">
            <a:off x="1524000" y="3390900"/>
            <a:ext cx="1219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5"/>
            <a:endCxn id="12" idx="2"/>
          </p:cNvCxnSpPr>
          <p:nvPr/>
        </p:nvCxnSpPr>
        <p:spPr>
          <a:xfrm>
            <a:off x="1524000" y="3657600"/>
            <a:ext cx="1219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5"/>
            <a:endCxn id="11" idx="2"/>
          </p:cNvCxnSpPr>
          <p:nvPr/>
        </p:nvCxnSpPr>
        <p:spPr>
          <a:xfrm rot="16200000" flipH="1">
            <a:off x="1927715" y="2575415"/>
            <a:ext cx="474896" cy="115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5"/>
            <a:endCxn id="12" idx="2"/>
          </p:cNvCxnSpPr>
          <p:nvPr/>
        </p:nvCxnSpPr>
        <p:spPr>
          <a:xfrm rot="16200000" flipH="1">
            <a:off x="1661015" y="2842115"/>
            <a:ext cx="1008296" cy="115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7" idx="7"/>
            <a:endCxn id="12" idx="2"/>
          </p:cNvCxnSpPr>
          <p:nvPr/>
        </p:nvCxnSpPr>
        <p:spPr>
          <a:xfrm rot="5400000" flipH="1" flipV="1">
            <a:off x="1927715" y="3583711"/>
            <a:ext cx="474896" cy="115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7" idx="7"/>
            <a:endCxn id="11" idx="2"/>
          </p:cNvCxnSpPr>
          <p:nvPr/>
        </p:nvCxnSpPr>
        <p:spPr>
          <a:xfrm rot="5400000" flipH="1" flipV="1">
            <a:off x="1661015" y="3317011"/>
            <a:ext cx="1008296" cy="115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551797" y="2811590"/>
            <a:ext cx="533705" cy="1736890"/>
          </a:xfrm>
          <a:custGeom>
            <a:avLst/>
            <a:gdLst>
              <a:gd name="connsiteX0" fmla="*/ 522850 w 533705"/>
              <a:gd name="connsiteY0" fmla="*/ 0 h 1736890"/>
              <a:gd name="connsiteX1" fmla="*/ 1809 w 533705"/>
              <a:gd name="connsiteY1" fmla="*/ 835878 h 1736890"/>
              <a:gd name="connsiteX2" fmla="*/ 533705 w 533705"/>
              <a:gd name="connsiteY2" fmla="*/ 1736890 h 173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705" h="1736890">
                <a:moveTo>
                  <a:pt x="522850" y="0"/>
                </a:moveTo>
                <a:cubicBezTo>
                  <a:pt x="261425" y="273198"/>
                  <a:pt x="0" y="546396"/>
                  <a:pt x="1809" y="835878"/>
                </a:cubicBezTo>
                <a:cubicBezTo>
                  <a:pt x="3618" y="1125360"/>
                  <a:pt x="533705" y="1736890"/>
                  <a:pt x="533705" y="1736890"/>
                </a:cubicBezTo>
              </a:path>
            </a:pathLst>
          </a:cu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endCxn id="11" idx="6"/>
          </p:cNvCxnSpPr>
          <p:nvPr/>
        </p:nvCxnSpPr>
        <p:spPr>
          <a:xfrm rot="10800000" flipV="1">
            <a:off x="3352800" y="3352800"/>
            <a:ext cx="3048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3352800" y="3962400"/>
            <a:ext cx="3048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95400" y="35052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130946" y="1828800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 W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2667000" y="1905000"/>
            <a:ext cx="114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 W</a:t>
            </a:r>
            <a:r>
              <a:rPr lang="en-US" baseline="-25000" dirty="0" smtClean="0"/>
              <a:t>T+1</a:t>
            </a:r>
            <a:endParaRPr lang="en-US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1143000" y="50292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 H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9054" y="5105400"/>
            <a:ext cx="105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 H</a:t>
            </a:r>
            <a:r>
              <a:rPr lang="en-US" baseline="-25000" dirty="0" smtClean="0"/>
              <a:t>T+1</a:t>
            </a:r>
            <a:endParaRPr lang="en-US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67000" y="3200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ΔW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18549" y="3733800"/>
            <a:ext cx="55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</a:t>
            </a:r>
            <a:r>
              <a:rPr lang="en-US" dirty="0"/>
              <a:t>H</a:t>
            </a:r>
          </a:p>
        </p:txBody>
      </p:sp>
      <p:sp>
        <p:nvSpPr>
          <p:cNvPr id="41" name="Freeform 40"/>
          <p:cNvSpPr/>
          <p:nvPr/>
        </p:nvSpPr>
        <p:spPr>
          <a:xfrm>
            <a:off x="3653017" y="3352073"/>
            <a:ext cx="209492" cy="707077"/>
          </a:xfrm>
          <a:custGeom>
            <a:avLst/>
            <a:gdLst>
              <a:gd name="connsiteX0" fmla="*/ 0 w 209492"/>
              <a:gd name="connsiteY0" fmla="*/ 0 h 707077"/>
              <a:gd name="connsiteX1" fmla="*/ 209492 w 209492"/>
              <a:gd name="connsiteY1" fmla="*/ 340444 h 707077"/>
              <a:gd name="connsiteX2" fmla="*/ 0 w 209492"/>
              <a:gd name="connsiteY2" fmla="*/ 707077 h 707077"/>
              <a:gd name="connsiteX3" fmla="*/ 0 w 209492"/>
              <a:gd name="connsiteY3" fmla="*/ 707077 h 70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92" h="707077">
                <a:moveTo>
                  <a:pt x="0" y="0"/>
                </a:moveTo>
                <a:cubicBezTo>
                  <a:pt x="104746" y="111299"/>
                  <a:pt x="209492" y="222598"/>
                  <a:pt x="209492" y="340444"/>
                </a:cubicBezTo>
                <a:cubicBezTo>
                  <a:pt x="209492" y="458290"/>
                  <a:pt x="34915" y="645972"/>
                  <a:pt x="0" y="707077"/>
                </a:cubicBezTo>
                <a:lnTo>
                  <a:pt x="0" y="707077"/>
                </a:lnTo>
              </a:path>
            </a:pathLst>
          </a:cu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979812" y="4622194"/>
            <a:ext cx="211674" cy="216051"/>
          </a:xfrm>
          <a:custGeom>
            <a:avLst/>
            <a:gdLst>
              <a:gd name="connsiteX0" fmla="*/ 120021 w 211674"/>
              <a:gd name="connsiteY0" fmla="*/ 0 h 216051"/>
              <a:gd name="connsiteX1" fmla="*/ 15275 w 211674"/>
              <a:gd name="connsiteY1" fmla="*/ 196410 h 216051"/>
              <a:gd name="connsiteX2" fmla="*/ 211674 w 211674"/>
              <a:gd name="connsiteY2" fmla="*/ 117846 h 21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74" h="216051">
                <a:moveTo>
                  <a:pt x="120021" y="0"/>
                </a:moveTo>
                <a:cubicBezTo>
                  <a:pt x="60010" y="88384"/>
                  <a:pt x="0" y="176769"/>
                  <a:pt x="15275" y="196410"/>
                </a:cubicBezTo>
                <a:cubicBezTo>
                  <a:pt x="30550" y="216051"/>
                  <a:pt x="211674" y="117846"/>
                  <a:pt x="211674" y="117846"/>
                </a:cubicBezTo>
              </a:path>
            </a:pathLst>
          </a:cu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flipV="1">
            <a:off x="931326" y="2514600"/>
            <a:ext cx="211674" cy="216051"/>
          </a:xfrm>
          <a:custGeom>
            <a:avLst/>
            <a:gdLst>
              <a:gd name="connsiteX0" fmla="*/ 120021 w 211674"/>
              <a:gd name="connsiteY0" fmla="*/ 0 h 216051"/>
              <a:gd name="connsiteX1" fmla="*/ 15275 w 211674"/>
              <a:gd name="connsiteY1" fmla="*/ 196410 h 216051"/>
              <a:gd name="connsiteX2" fmla="*/ 211674 w 211674"/>
              <a:gd name="connsiteY2" fmla="*/ 117846 h 21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74" h="216051">
                <a:moveTo>
                  <a:pt x="120021" y="0"/>
                </a:moveTo>
                <a:cubicBezTo>
                  <a:pt x="60010" y="88384"/>
                  <a:pt x="0" y="176769"/>
                  <a:pt x="15275" y="196410"/>
                </a:cubicBezTo>
                <a:cubicBezTo>
                  <a:pt x="30550" y="216051"/>
                  <a:pt x="211674" y="117846"/>
                  <a:pt x="211674" y="117846"/>
                </a:cubicBezTo>
              </a:path>
            </a:pathLst>
          </a:cu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4"/>
          <p:cNvSpPr txBox="1">
            <a:spLocks/>
          </p:cNvSpPr>
          <p:nvPr/>
        </p:nvSpPr>
        <p:spPr>
          <a:xfrm>
            <a:off x="4648200" y="1524000"/>
            <a:ext cx="4343400" cy="4495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is in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Toeplitz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(time delay) format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noProof="0" dirty="0" smtClean="0"/>
              <a:t>Latent Change Score Modeling uses fixed relationships between dummy latent variables to construct change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Combined with Finite</a:t>
            </a:r>
            <a:r>
              <a:rPr kumimoji="0" lang="en-US" sz="29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Mixture Modeling to Extract Different </a:t>
            </a:r>
            <a:r>
              <a:rPr kumimoji="0" lang="en-US" sz="29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Topo</a:t>
            </a:r>
            <a:r>
              <a:rPr kumimoji="0" lang="en-US" sz="29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Features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1322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3 </a:t>
            </a:r>
            <a:r>
              <a:rPr lang="en-US" dirty="0" err="1" smtClean="0"/>
              <a:t>Topo</a:t>
            </a:r>
            <a:r>
              <a:rPr lang="en-US" dirty="0" smtClean="0"/>
              <a:t> Features</a:t>
            </a:r>
            <a:endParaRPr lang="en-US" dirty="0"/>
          </a:p>
        </p:txBody>
      </p:sp>
      <p:pic>
        <p:nvPicPr>
          <p:cNvPr id="4" name="Picture 3" descr="Rplo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07" y="1371600"/>
            <a:ext cx="4672893" cy="4191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5638800"/>
            <a:ext cx="81534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Feature: 46% of Vectors</a:t>
            </a:r>
            <a:endParaRPr lang="en-US" dirty="0"/>
          </a:p>
        </p:txBody>
      </p:sp>
      <p:pic>
        <p:nvPicPr>
          <p:cNvPr id="6" name="Picture 5" descr="1st cla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882"/>
            <a:ext cx="4267200" cy="34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820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3 </a:t>
            </a:r>
            <a:r>
              <a:rPr lang="en-US" dirty="0" err="1" smtClean="0"/>
              <a:t>Topo</a:t>
            </a:r>
            <a:r>
              <a:rPr lang="en-US" dirty="0" smtClean="0"/>
              <a:t> Features</a:t>
            </a:r>
            <a:endParaRPr lang="en-US" dirty="0"/>
          </a:p>
        </p:txBody>
      </p:sp>
      <p:pic>
        <p:nvPicPr>
          <p:cNvPr id="4" name="Picture 3" descr="Rplo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07" y="1371600"/>
            <a:ext cx="4672893" cy="4191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5638800"/>
            <a:ext cx="81534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Feature: 18% of Vectors</a:t>
            </a:r>
            <a:endParaRPr lang="en-US" dirty="0"/>
          </a:p>
        </p:txBody>
      </p:sp>
      <p:pic>
        <p:nvPicPr>
          <p:cNvPr id="3" name="Picture 2" descr="2nd cla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" y="1600200"/>
            <a:ext cx="4267415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71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3 </a:t>
            </a:r>
            <a:r>
              <a:rPr lang="en-US" dirty="0" err="1" smtClean="0"/>
              <a:t>Topo</a:t>
            </a:r>
            <a:r>
              <a:rPr lang="en-US" dirty="0" smtClean="0"/>
              <a:t> Features</a:t>
            </a:r>
            <a:endParaRPr lang="en-US" dirty="0"/>
          </a:p>
        </p:txBody>
      </p:sp>
      <p:pic>
        <p:nvPicPr>
          <p:cNvPr id="4" name="Picture 3" descr="Rplo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07" y="1371600"/>
            <a:ext cx="4672893" cy="4191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5638800"/>
            <a:ext cx="81534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Feature: 35% of Vectors</a:t>
            </a:r>
            <a:endParaRPr lang="en-US" dirty="0"/>
          </a:p>
        </p:txBody>
      </p:sp>
      <p:pic>
        <p:nvPicPr>
          <p:cNvPr id="6" name="Picture 5" descr="3rd cla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267415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59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3 </a:t>
            </a:r>
            <a:r>
              <a:rPr lang="en-US" dirty="0" err="1" smtClean="0"/>
              <a:t>Topo</a:t>
            </a:r>
            <a:r>
              <a:rPr lang="en-US" dirty="0" smtClean="0"/>
              <a:t> Features</a:t>
            </a:r>
            <a:endParaRPr lang="en-US" dirty="0"/>
          </a:p>
        </p:txBody>
      </p:sp>
      <p:pic>
        <p:nvPicPr>
          <p:cNvPr id="4" name="Picture 3" descr="Rplo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07" y="1371600"/>
            <a:ext cx="4672893" cy="4191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5638800"/>
            <a:ext cx="81534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Three Rebuild the Map</a:t>
            </a:r>
            <a:endParaRPr lang="en-US" dirty="0"/>
          </a:p>
        </p:txBody>
      </p:sp>
      <p:pic>
        <p:nvPicPr>
          <p:cNvPr id="7" name="Picture 6" descr="all 3 class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" y="1600200"/>
            <a:ext cx="4267415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86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Recall the Together/Apart Difference</a:t>
            </a:r>
            <a:endParaRPr lang="en-US" dirty="0"/>
          </a:p>
        </p:txBody>
      </p:sp>
      <p:pic>
        <p:nvPicPr>
          <p:cNvPr id="8" name="Picture 7" descr="2d kernel togeth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2412381" cy="2163604"/>
          </a:xfrm>
          <a:prstGeom prst="rect">
            <a:avLst/>
          </a:prstGeom>
        </p:spPr>
      </p:pic>
      <p:pic>
        <p:nvPicPr>
          <p:cNvPr id="9" name="Picture 8" descr="2d kernel apa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0"/>
            <a:ext cx="2416310" cy="2167128"/>
          </a:xfrm>
          <a:prstGeom prst="rect">
            <a:avLst/>
          </a:prstGeom>
        </p:spPr>
      </p:pic>
      <p:pic>
        <p:nvPicPr>
          <p:cNvPr id="6" name="Picture 5" descr="3 classes in colo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267415" cy="34655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553200" y="1676400"/>
            <a:ext cx="2590800" cy="3962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Significantly more Likely when Apart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Blue</a:t>
            </a:r>
            <a:r>
              <a:rPr lang="en-US" dirty="0" smtClean="0"/>
              <a:t> and Black not different by Togetherness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514600" y="4419600"/>
            <a:ext cx="3048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3306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Ton we Can Learn From Mapping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4495800"/>
          </a:xfrm>
        </p:spPr>
        <p:txBody>
          <a:bodyPr/>
          <a:lstStyle/>
          <a:p>
            <a:r>
              <a:rPr lang="en-US" dirty="0" smtClean="0"/>
              <a:t>Easy way to explain our effects</a:t>
            </a:r>
          </a:p>
          <a:p>
            <a:r>
              <a:rPr lang="en-US" dirty="0" smtClean="0"/>
              <a:t>Observe the proper level of analysis</a:t>
            </a:r>
          </a:p>
          <a:p>
            <a:r>
              <a:rPr lang="en-US" dirty="0" smtClean="0"/>
              <a:t>Explain complex ideas to non (less) systems folks</a:t>
            </a:r>
          </a:p>
          <a:p>
            <a:r>
              <a:rPr lang="en-US" dirty="0" smtClean="0"/>
              <a:t>See the distinctions between data and our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0"/>
            <a:ext cx="8153400" cy="35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31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phrase “Here be dragons” used by cartographers for indicating dangerous or unknown territories</a:t>
            </a:r>
          </a:p>
          <a:p>
            <a:pPr lvl="1"/>
            <a:r>
              <a:rPr lang="en-US" dirty="0"/>
              <a:t>Medieval practice of adding mythical creatures to uncharted territories of maps</a:t>
            </a:r>
          </a:p>
          <a:p>
            <a:r>
              <a:rPr lang="en-US" dirty="0" smtClean="0"/>
              <a:t>Math of dynamical systems is also the math of maps</a:t>
            </a:r>
            <a:endParaRPr lang="en-US" dirty="0"/>
          </a:p>
          <a:p>
            <a:pPr lvl="1"/>
            <a:r>
              <a:rPr lang="en-US" dirty="0" smtClean="0"/>
              <a:t>I can explain very complex systems concepts to non-systems folks</a:t>
            </a:r>
            <a:endParaRPr lang="en-US" dirty="0"/>
          </a:p>
          <a:p>
            <a:pPr lvl="1"/>
            <a:r>
              <a:rPr lang="en-US" dirty="0" smtClean="0"/>
              <a:t>It helps us understand our systems concepts better too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76200"/>
            <a:ext cx="1456923" cy="1143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‘n Coffee (Sync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(POST DOCs Available NOW)</a:t>
            </a:r>
            <a:endParaRPr lang="en-US" dirty="0"/>
          </a:p>
        </p:txBody>
      </p:sp>
      <p:pic>
        <p:nvPicPr>
          <p:cNvPr id="7" name="Picture 6" descr="Al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81400"/>
            <a:ext cx="1371600" cy="1828800"/>
          </a:xfrm>
          <a:prstGeom prst="rect">
            <a:avLst/>
          </a:prstGeom>
        </p:spPr>
      </p:pic>
      <p:pic>
        <p:nvPicPr>
          <p:cNvPr id="8" name="Picture 7" descr="Arw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1371600" cy="1828800"/>
          </a:xfrm>
          <a:prstGeom prst="rect">
            <a:avLst/>
          </a:prstGeom>
        </p:spPr>
      </p:pic>
      <p:pic>
        <p:nvPicPr>
          <p:cNvPr id="9" name="Picture 8" descr="Brian B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1371600" cy="1828800"/>
          </a:xfrm>
          <a:prstGeom prst="rect">
            <a:avLst/>
          </a:prstGeom>
        </p:spPr>
      </p:pic>
      <p:pic>
        <p:nvPicPr>
          <p:cNvPr id="10" name="Picture 9" descr="Brian P.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1371600" cy="1828800"/>
          </a:xfrm>
          <a:prstGeom prst="rect">
            <a:avLst/>
          </a:prstGeom>
        </p:spPr>
      </p:pic>
      <p:pic>
        <p:nvPicPr>
          <p:cNvPr id="11" name="Picture 10" descr="Devi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1371600" cy="1828800"/>
          </a:xfrm>
          <a:prstGeom prst="rect">
            <a:avLst/>
          </a:prstGeom>
        </p:spPr>
      </p:pic>
      <p:pic>
        <p:nvPicPr>
          <p:cNvPr id="12" name="Picture 11" descr="Jasar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86200"/>
            <a:ext cx="1371600" cy="1828800"/>
          </a:xfrm>
          <a:prstGeom prst="rect">
            <a:avLst/>
          </a:prstGeom>
        </p:spPr>
      </p:pic>
      <p:pic>
        <p:nvPicPr>
          <p:cNvPr id="13" name="Picture 12" descr="J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43400"/>
            <a:ext cx="1371600" cy="1828800"/>
          </a:xfrm>
          <a:prstGeom prst="rect">
            <a:avLst/>
          </a:prstGeom>
        </p:spPr>
      </p:pic>
      <p:pic>
        <p:nvPicPr>
          <p:cNvPr id="14" name="Picture 13" descr="Josh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876800"/>
            <a:ext cx="1371600" cy="1828800"/>
          </a:xfrm>
          <a:prstGeom prst="rect">
            <a:avLst/>
          </a:prstGeom>
        </p:spPr>
      </p:pic>
      <p:pic>
        <p:nvPicPr>
          <p:cNvPr id="15" name="Picture 14" descr="Lis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1371600" cy="1828800"/>
          </a:xfrm>
          <a:prstGeom prst="rect">
            <a:avLst/>
          </a:prstGeom>
        </p:spPr>
      </p:pic>
      <p:pic>
        <p:nvPicPr>
          <p:cNvPr id="16" name="Picture 15" descr="Nick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800"/>
            <a:ext cx="1371600" cy="1828800"/>
          </a:xfrm>
          <a:prstGeom prst="rect">
            <a:avLst/>
          </a:prstGeom>
        </p:spPr>
      </p:pic>
      <p:pic>
        <p:nvPicPr>
          <p:cNvPr id="17" name="Picture 16" descr="Rob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1371600" cy="1828800"/>
          </a:xfrm>
          <a:prstGeom prst="rect">
            <a:avLst/>
          </a:prstGeom>
        </p:spPr>
      </p:pic>
      <p:pic>
        <p:nvPicPr>
          <p:cNvPr id="18" name="Picture 17" descr="Tikv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1600"/>
            <a:ext cx="1371600" cy="1828800"/>
          </a:xfrm>
          <a:prstGeom prst="rect">
            <a:avLst/>
          </a:prstGeom>
        </p:spPr>
      </p:pic>
      <p:pic>
        <p:nvPicPr>
          <p:cNvPr id="19" name="Picture 18" descr="Zac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0"/>
            <a:ext cx="1371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306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Systems ‘N Coffee: the </a:t>
            </a:r>
            <a:r>
              <a:rPr lang="en-US" dirty="0" err="1" smtClean="0"/>
              <a:t>ONe</a:t>
            </a:r>
            <a:r>
              <a:rPr lang="en-US" dirty="0" smtClean="0"/>
              <a:t> Cup-L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Utah Dynamical Systems Reading Group</a:t>
            </a:r>
          </a:p>
          <a:p>
            <a:pPr lvl="1"/>
            <a:r>
              <a:rPr lang="en-US" dirty="0" smtClean="0"/>
              <a:t>Sync (Systems ‘N Coffee)</a:t>
            </a:r>
          </a:p>
          <a:p>
            <a:r>
              <a:rPr lang="en-US" dirty="0" smtClean="0"/>
              <a:t>This Year Conducting all the types of dynamical systems style analyses on the data from a single couple</a:t>
            </a:r>
          </a:p>
          <a:p>
            <a:pPr lvl="1"/>
            <a:r>
              <a:rPr lang="en-US" dirty="0" smtClean="0"/>
              <a:t>Calling it the One Cup-L Project</a:t>
            </a:r>
          </a:p>
          <a:p>
            <a:r>
              <a:rPr lang="en-US" dirty="0" smtClean="0"/>
              <a:t>Today I am going to present a small slice of results</a:t>
            </a:r>
          </a:p>
          <a:p>
            <a:pPr lvl="1"/>
            <a:r>
              <a:rPr lang="en-US" dirty="0" smtClean="0"/>
              <a:t>Specifically a graphical (map)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195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Couple, One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16 Hours of Heart Rate Data</a:t>
            </a:r>
          </a:p>
          <a:p>
            <a:pPr lvl="1"/>
            <a:r>
              <a:rPr lang="en-US" dirty="0" smtClean="0"/>
              <a:t>Measured at a </a:t>
            </a:r>
            <a:r>
              <a:rPr lang="en-US" dirty="0" smtClean="0"/>
              <a:t>128 Hz</a:t>
            </a:r>
            <a:r>
              <a:rPr lang="en-US" dirty="0" smtClean="0"/>
              <a:t>, but aggregated to </a:t>
            </a:r>
            <a:r>
              <a:rPr lang="en-US" dirty="0" smtClean="0"/>
              <a:t>1 minute epochs</a:t>
            </a:r>
            <a:endParaRPr lang="en-US" dirty="0" smtClean="0"/>
          </a:p>
          <a:p>
            <a:pPr lvl="1"/>
            <a:r>
              <a:rPr lang="en-US" dirty="0" smtClean="0"/>
              <a:t>After cleaning out artifacts (BPM &gt; 130) we have 973 minutes of data</a:t>
            </a:r>
          </a:p>
          <a:p>
            <a:r>
              <a:rPr lang="en-US" dirty="0" smtClean="0"/>
              <a:t>Also have corresponding GPS data for the </a:t>
            </a:r>
            <a:r>
              <a:rPr lang="en-US" dirty="0" smtClean="0"/>
              <a:t>couple (20 Hz)</a:t>
            </a:r>
            <a:endParaRPr lang="en-US" dirty="0" smtClean="0"/>
          </a:p>
          <a:p>
            <a:pPr lvl="1"/>
            <a:r>
              <a:rPr lang="en-US" dirty="0" smtClean="0"/>
              <a:t>Define them being together as within 250 </a:t>
            </a:r>
            <a:r>
              <a:rPr lang="en-US" dirty="0" err="1" smtClean="0"/>
              <a:t>ft</a:t>
            </a:r>
            <a:r>
              <a:rPr lang="en-US" dirty="0" smtClean="0"/>
              <a:t> of one another on a given minute</a:t>
            </a:r>
          </a:p>
          <a:p>
            <a:r>
              <a:rPr lang="en-US" dirty="0" smtClean="0"/>
              <a:t>By clinical standards, this is a distressed couple </a:t>
            </a:r>
          </a:p>
          <a:p>
            <a:pPr lvl="1"/>
            <a:r>
              <a:rPr lang="en-US" dirty="0" smtClean="0"/>
              <a:t>12 on the </a:t>
            </a:r>
            <a:r>
              <a:rPr lang="en-US" dirty="0" smtClean="0"/>
              <a:t>Couple Satisfaction Index (</a:t>
            </a:r>
            <a:r>
              <a:rPr lang="en-US" dirty="0" smtClean="0"/>
              <a:t>4 item version; Funk &amp; Rogge, 2007)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539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Sense of the Territory</a:t>
            </a:r>
            <a:endParaRPr lang="en-US" dirty="0"/>
          </a:p>
        </p:txBody>
      </p:sp>
      <p:pic>
        <p:nvPicPr>
          <p:cNvPr id="5" name="Picture 4" descr="scatte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13" y="1384300"/>
            <a:ext cx="5423387" cy="486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044952" cy="4495800"/>
          </a:xfrm>
        </p:spPr>
        <p:txBody>
          <a:bodyPr/>
          <a:lstStyle/>
          <a:p>
            <a:r>
              <a:rPr lang="en-US" dirty="0" smtClean="0"/>
              <a:t>2 Dimensional Scatterplot</a:t>
            </a:r>
          </a:p>
          <a:p>
            <a:pPr lvl="1"/>
            <a:r>
              <a:rPr lang="en-US" dirty="0" smtClean="0"/>
              <a:t>Dimensions upon which </a:t>
            </a:r>
            <a:r>
              <a:rPr lang="en-US" dirty="0" err="1" smtClean="0"/>
              <a:t>covariation</a:t>
            </a:r>
            <a:r>
              <a:rPr lang="en-US" dirty="0" smtClean="0"/>
              <a:t> occurs</a:t>
            </a:r>
          </a:p>
          <a:p>
            <a:pPr lvl="1"/>
            <a:r>
              <a:rPr lang="en-US" dirty="0" smtClean="0"/>
              <a:t>R=.25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192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Territory By Together vs. Separate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30449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2 Dimensional Kernel Density Plot</a:t>
            </a:r>
          </a:p>
          <a:p>
            <a:pPr lvl="1"/>
            <a:r>
              <a:rPr lang="en-US" dirty="0" smtClean="0"/>
              <a:t>Phase Portrait</a:t>
            </a:r>
          </a:p>
          <a:p>
            <a:pPr lvl="2"/>
            <a:r>
              <a:rPr lang="en-US" dirty="0" smtClean="0"/>
              <a:t>If only two dimensions</a:t>
            </a:r>
          </a:p>
          <a:p>
            <a:pPr lvl="1"/>
            <a:r>
              <a:rPr lang="en-US" dirty="0" smtClean="0"/>
              <a:t>Notice Two Close </a:t>
            </a:r>
            <a:r>
              <a:rPr lang="en-US" dirty="0" smtClean="0"/>
              <a:t>Peaks</a:t>
            </a:r>
          </a:p>
          <a:p>
            <a:pPr lvl="2"/>
            <a:r>
              <a:rPr lang="en-US" dirty="0" smtClean="0"/>
              <a:t>But some other </a:t>
            </a:r>
            <a:r>
              <a:rPr lang="en-US" dirty="0" err="1" smtClean="0"/>
              <a:t>peakedness</a:t>
            </a:r>
            <a:endParaRPr lang="en-US" dirty="0" smtClean="0"/>
          </a:p>
        </p:txBody>
      </p:sp>
      <p:pic>
        <p:nvPicPr>
          <p:cNvPr id="4" name="Picture 3" descr="Rplo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1600"/>
            <a:ext cx="5105400" cy="45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51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Territory By Together vs. Apart</a:t>
            </a:r>
            <a:endParaRPr lang="en-US" dirty="0"/>
          </a:p>
        </p:txBody>
      </p:sp>
      <p:pic>
        <p:nvPicPr>
          <p:cNvPr id="7" name="Picture 6" descr="2d kernel togeth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004"/>
            <a:ext cx="4672892" cy="4191000"/>
          </a:xfrm>
          <a:prstGeom prst="rect">
            <a:avLst/>
          </a:prstGeom>
        </p:spPr>
      </p:pic>
      <p:pic>
        <p:nvPicPr>
          <p:cNvPr id="8" name="Picture 7" descr="2d kernel apa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935004"/>
            <a:ext cx="4679689" cy="4197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3356" y="1524000"/>
            <a:ext cx="124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Together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524000"/>
            <a:ext cx="90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Apart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2420" y="5943600"/>
            <a:ext cx="75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R=.45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60620" y="5943600"/>
            <a:ext cx="75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275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Time Series Make Trails on a Map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752600"/>
            <a:ext cx="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33400" y="31242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" y="1828800"/>
            <a:ext cx="2133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-197658" y="2255058"/>
            <a:ext cx="106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Northness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73238" y="3200400"/>
            <a:ext cx="60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172200" y="1752600"/>
            <a:ext cx="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72200" y="31242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72200" y="2438400"/>
            <a:ext cx="2133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5514460" y="2255058"/>
            <a:ext cx="92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Eastness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12038" y="3200400"/>
            <a:ext cx="60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8200" y="3733800"/>
            <a:ext cx="3200400" cy="2057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" y="3733800"/>
            <a:ext cx="69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" y="5410200"/>
            <a:ext cx="68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93838" y="587828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587828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14400" y="3810000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856047">
            <a:off x="809637" y="4250277"/>
            <a:ext cx="156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Trail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279738" y="3620869"/>
            <a:ext cx="371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Trails can be well understood in terms of the Maps Too</a:t>
            </a:r>
            <a:endParaRPr lang="en-US" dirty="0"/>
          </a:p>
        </p:txBody>
      </p:sp>
      <p:pic>
        <p:nvPicPr>
          <p:cNvPr id="44" name="Picture 43" descr="Rplo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60294"/>
            <a:ext cx="2216703" cy="19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396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 series husb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388982"/>
            <a:ext cx="3124201" cy="2802018"/>
          </a:xfrm>
          <a:prstGeom prst="rect">
            <a:avLst/>
          </a:prstGeom>
        </p:spPr>
      </p:pic>
      <p:pic>
        <p:nvPicPr>
          <p:cNvPr id="6" name="Picture 5" descr="line plot 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3039402" cy="2725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Time Series Our trails</a:t>
            </a:r>
            <a:endParaRPr lang="en-US" dirty="0"/>
          </a:p>
        </p:txBody>
      </p:sp>
      <p:pic>
        <p:nvPicPr>
          <p:cNvPr id="44" name="Picture 43" descr="Rplot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24776"/>
            <a:ext cx="2590800" cy="2323624"/>
          </a:xfrm>
          <a:prstGeom prst="rect">
            <a:avLst/>
          </a:prstGeom>
        </p:spPr>
      </p:pic>
      <p:pic>
        <p:nvPicPr>
          <p:cNvPr id="4" name="Picture 3" descr="time series wif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38" y="1371600"/>
            <a:ext cx="314358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4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4">
      <a:dk1>
        <a:sysClr val="windowText" lastClr="000000"/>
      </a:dk1>
      <a:lt1>
        <a:sysClr val="window" lastClr="FFFFFF"/>
      </a:lt1>
      <a:dk2>
        <a:srgbClr val="575143"/>
      </a:dk2>
      <a:lt2>
        <a:srgbClr val="E9E5DC"/>
      </a:lt2>
      <a:accent1>
        <a:srgbClr val="8B7B57"/>
      </a:accent1>
      <a:accent2>
        <a:srgbClr val="662020"/>
      </a:accent2>
      <a:accent3>
        <a:srgbClr val="CC9900"/>
      </a:accent3>
      <a:accent4>
        <a:srgbClr val="575143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498</TotalTime>
  <Words>580</Words>
  <Application>Microsoft Macintosh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There Shouldn’t Be Dragons Graphing the Cup-L Project  Jonathan Butner</vt:lpstr>
      <vt:lpstr>Mapping Psychology</vt:lpstr>
      <vt:lpstr>Data from Systems ‘N Coffee: the ONe Cup-L Project</vt:lpstr>
      <vt:lpstr>The Couple, One Day</vt:lpstr>
      <vt:lpstr>Getting a Sense of the Territory</vt:lpstr>
      <vt:lpstr>Territory By Together vs. Separate</vt:lpstr>
      <vt:lpstr>Territory By Together vs. Apart</vt:lpstr>
      <vt:lpstr>Two Time Series Make Trails on a Map</vt:lpstr>
      <vt:lpstr>Two Time Series Our trails</vt:lpstr>
      <vt:lpstr>Vector Plots Together and Apart</vt:lpstr>
      <vt:lpstr>Vectors By Together vs. Apart</vt:lpstr>
      <vt:lpstr>Spline By Together vs. Apart</vt:lpstr>
      <vt:lpstr>Analysis</vt:lpstr>
      <vt:lpstr>Results: 3 Topo Features</vt:lpstr>
      <vt:lpstr>Results: 3 Topo Features</vt:lpstr>
      <vt:lpstr>Results: 3 Topo Features</vt:lpstr>
      <vt:lpstr>Results: 3 Topo Features</vt:lpstr>
      <vt:lpstr>Results: Recall the Together/Apart Difference</vt:lpstr>
      <vt:lpstr>There is a Ton we Can Learn From Mapping the Data</vt:lpstr>
      <vt:lpstr>Systems ‘n Coffee (Sync)  (POST DOCs Available NOW)</vt:lpstr>
    </vt:vector>
  </TitlesOfParts>
  <Company>CSBS Computing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u0449029</dc:creator>
  <cp:lastModifiedBy>Jonathan Butner</cp:lastModifiedBy>
  <cp:revision>33</cp:revision>
  <dcterms:created xsi:type="dcterms:W3CDTF">2010-09-24T21:22:16Z</dcterms:created>
  <dcterms:modified xsi:type="dcterms:W3CDTF">2014-10-30T21:02:10Z</dcterms:modified>
</cp:coreProperties>
</file>