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76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71" r:id="rId3"/>
    <p:sldId id="572" r:id="rId4"/>
    <p:sldId id="573" r:id="rId5"/>
    <p:sldId id="567" r:id="rId6"/>
    <p:sldId id="575" r:id="rId7"/>
    <p:sldId id="578" r:id="rId8"/>
    <p:sldId id="588" r:id="rId9"/>
    <p:sldId id="553" r:id="rId10"/>
    <p:sldId id="587" r:id="rId11"/>
    <p:sldId id="554" r:id="rId12"/>
    <p:sldId id="560" r:id="rId13"/>
    <p:sldId id="555" r:id="rId14"/>
    <p:sldId id="559" r:id="rId15"/>
    <p:sldId id="610" r:id="rId16"/>
    <p:sldId id="599" r:id="rId17"/>
    <p:sldId id="600" r:id="rId18"/>
    <p:sldId id="601" r:id="rId19"/>
    <p:sldId id="613" r:id="rId20"/>
    <p:sldId id="611" r:id="rId21"/>
    <p:sldId id="615" r:id="rId22"/>
    <p:sldId id="614" r:id="rId23"/>
    <p:sldId id="624" r:id="rId24"/>
    <p:sldId id="623" r:id="rId25"/>
    <p:sldId id="627" r:id="rId26"/>
    <p:sldId id="628" r:id="rId27"/>
    <p:sldId id="616" r:id="rId28"/>
    <p:sldId id="619" r:id="rId29"/>
    <p:sldId id="620" r:id="rId30"/>
    <p:sldId id="618" r:id="rId31"/>
    <p:sldId id="633" r:id="rId32"/>
    <p:sldId id="635" r:id="rId33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FFFF66"/>
    <a:srgbClr val="66FF33"/>
    <a:srgbClr val="CCECFF"/>
    <a:srgbClr val="FF00FF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4050" autoAdjust="0"/>
  </p:normalViewPr>
  <p:slideViewPr>
    <p:cSldViewPr snapToObjects="1">
      <p:cViewPr varScale="1">
        <p:scale>
          <a:sx n="68" d="100"/>
          <a:sy n="68" d="100"/>
        </p:scale>
        <p:origin x="-1392" y="-104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99B7DD03-433C-400A-BC56-419897BCA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67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3523E4-A18A-42B9-B395-5B9674C35A8B}" type="datetimeFigureOut">
              <a:rPr lang="en-US"/>
              <a:pPr>
                <a:defRPr/>
              </a:pPr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4D76C8-7120-4811-B698-D986F5B979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027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FD1957-997D-4DB8-9DF4-1BF286303FBD}" type="slidenum">
              <a:rPr lang="en-US" altLang="en-US" sz="1200" smtClean="0"/>
              <a:pPr/>
              <a:t>1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1283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99FF06-A862-4B34-99D7-060B6042F0D2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202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mtClean="0">
                <a:solidFill>
                  <a:srgbClr val="FFFFFF"/>
                </a:solidFill>
                <a:sym typeface="Wingdings" panose="05000000000000000000" pitchFamily="2" charset="2"/>
              </a:rPr>
              <a:t></a:t>
            </a:r>
            <a:r>
              <a:rPr lang="en-US" altLang="en-US" smtClean="0">
                <a:sym typeface="Monotype Sorts" pitchFamily="2" charset="2"/>
              </a:rPr>
              <a:t> </a:t>
            </a:r>
            <a:r>
              <a:rPr lang="en-US" altLang="en-US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Parasympathetic control of HR (</a:t>
            </a:r>
            <a:r>
              <a:rPr lang="en-US" altLang="en-US" smtClean="0">
                <a:latin typeface="Arial Unicode MS" panose="020B0604020202020204" pitchFamily="34" charset="-128"/>
                <a:sym typeface="Monotype Sorts" pitchFamily="2" charset="2"/>
              </a:rPr>
              <a:t>vagal brake)</a:t>
            </a:r>
          </a:p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DD0468-A018-4FEA-9197-7FE6DBA4CC55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9333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F89AB7-5F12-45D9-9D7A-14789B050C95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8545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CE1CEC-2C9D-42A7-A107-188542EA96E0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4327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E38154-1F97-42B9-BDFD-427A6A88C342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7844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3C7FB5-A42C-4CE1-9C31-1A8D6C624BD1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78669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4D76C8-7120-4811-B698-D986F5B9797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30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499522-7C27-4AA7-9172-E3557E494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09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2D0D-9D0C-4DE6-AE9F-E86DEAFEE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55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24AD-644A-4DEA-8A9B-5C47FBC56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09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33D7-07AE-4A48-BF53-66881C2E8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8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7D5C-B421-46EC-9C35-4071DD19C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117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E3E3-6528-4C59-BE53-38DB8E17CD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97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771B-5348-4F2B-933E-95E07304A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609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85C5-F691-4650-B005-118779C96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57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AA46-6DB4-4318-A53D-C23C99F14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61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4513391-4E8B-48AA-9126-77CCE5975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021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3641086-73C6-444F-A6B3-10CC82C92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19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fld id="{C8E6222A-559B-4F26-97EE-F777E670A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1" r:id="rId4"/>
    <p:sldLayoutId id="2147483999" r:id="rId5"/>
    <p:sldLayoutId id="2147483992" r:id="rId6"/>
    <p:sldLayoutId id="2147483993" r:id="rId7"/>
    <p:sldLayoutId id="2147484000" r:id="rId8"/>
    <p:sldLayoutId id="2147484001" r:id="rId9"/>
    <p:sldLayoutId id="2147483994" r:id="rId10"/>
    <p:sldLayoutId id="2147483995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F80AE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899B1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31.pn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1093788"/>
            <a:ext cx="83820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 dirty="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3600" dirty="0" smtClean="0">
                <a:solidFill>
                  <a:srgbClr val="FFFF66"/>
                </a:solidFill>
                <a:latin typeface="Arial Unicode MS" panose="020B0604020202020204" pitchFamily="34" charset="-128"/>
              </a:rPr>
              <a:t>Depression as Dysfunction </a:t>
            </a:r>
          </a:p>
          <a:p>
            <a:pPr algn="ctr"/>
            <a:r>
              <a:rPr lang="en-US" altLang="en-US" sz="3600" dirty="0" smtClean="0">
                <a:solidFill>
                  <a:srgbClr val="FFFF66"/>
                </a:solidFill>
                <a:latin typeface="Arial Unicode MS" panose="020B0604020202020204" pitchFamily="34" charset="-128"/>
              </a:rPr>
              <a:t>of the Social Engagement System</a:t>
            </a:r>
            <a:endParaRPr lang="en-US" altLang="en-US" sz="3600" dirty="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3600" dirty="0" smtClean="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3600" dirty="0" smtClean="0">
                <a:solidFill>
                  <a:srgbClr val="FFFF66"/>
                </a:solidFill>
                <a:latin typeface="Arial Unicode MS" panose="020B0604020202020204" pitchFamily="34" charset="-128"/>
              </a:rPr>
              <a:t> </a:t>
            </a:r>
            <a:endParaRPr lang="en-US" altLang="en-US" sz="3200" dirty="0">
              <a:solidFill>
                <a:srgbClr val="FFFFFF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3200" dirty="0">
                <a:solidFill>
                  <a:srgbClr val="FFFFFF"/>
                </a:solidFill>
                <a:latin typeface="Arial Unicode MS" panose="020B0604020202020204" pitchFamily="34" charset="-128"/>
              </a:rPr>
              <a:t>Jill M. Cyranowski, PhD</a:t>
            </a:r>
          </a:p>
          <a:p>
            <a:pPr algn="ctr"/>
            <a:r>
              <a:rPr lang="en-US" altLang="en-US" sz="2800" i="1" dirty="0">
                <a:solidFill>
                  <a:srgbClr val="CCECFF"/>
                </a:solidFill>
                <a:latin typeface="Arial Unicode MS" panose="020B0604020202020204" pitchFamily="34" charset="-128"/>
              </a:rPr>
              <a:t>Associate Professor of Psychology</a:t>
            </a:r>
          </a:p>
          <a:p>
            <a:pPr algn="ctr"/>
            <a:r>
              <a:rPr lang="en-US" altLang="en-US" sz="2800" i="1" dirty="0" smtClean="0">
                <a:solidFill>
                  <a:srgbClr val="CCECFF"/>
                </a:solidFill>
                <a:latin typeface="Arial Unicode MS" panose="020B0604020202020204" pitchFamily="34" charset="-128"/>
              </a:rPr>
              <a:t>Graduate </a:t>
            </a:r>
            <a:r>
              <a:rPr lang="en-US" altLang="en-US" sz="2800" i="1" dirty="0">
                <a:solidFill>
                  <a:srgbClr val="CCECFF"/>
                </a:solidFill>
                <a:latin typeface="Arial Unicode MS" panose="020B0604020202020204" pitchFamily="34" charset="-128"/>
              </a:rPr>
              <a:t>Psychology Program</a:t>
            </a:r>
          </a:p>
          <a:p>
            <a:pPr algn="ctr"/>
            <a:r>
              <a:rPr lang="en-US" altLang="en-US" sz="2800" i="1" dirty="0">
                <a:solidFill>
                  <a:srgbClr val="CCECFF"/>
                </a:solidFill>
                <a:latin typeface="Arial Unicode MS" panose="020B0604020202020204" pitchFamily="34" charset="-128"/>
              </a:rPr>
              <a:t>Chatham University </a:t>
            </a:r>
          </a:p>
          <a:p>
            <a:pPr algn="ctr"/>
            <a:endParaRPr lang="en-US" altLang="en-US" sz="3200" dirty="0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914400" y="3657600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914400" y="6096000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914400" y="1219200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04800" y="609600"/>
            <a:ext cx="868680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dirty="0">
              <a:solidFill>
                <a:srgbClr val="FFFF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Indirect indicators of cardiac vagal control – measured via continuous EKG, spectral analyses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FFFFFF"/>
                </a:solidFill>
                <a:sym typeface="Monotype Sorts" pitchFamily="2" charset="2"/>
              </a:rPr>
              <a:t>  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Vagal effects on HR occur rapidly (in milliseconds)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</a:t>
            </a:r>
            <a:r>
              <a:rPr lang="en-US" altLang="en-US" sz="2800" dirty="0">
                <a:solidFill>
                  <a:srgbClr val="FFFFFF"/>
                </a:solidFill>
                <a:sym typeface="Monotype Sorts" pitchFamily="2" charset="2"/>
              </a:rPr>
              <a:t> 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Changes in HR that occur in high frequency range of HR variability (0.15-0.50 Hz) used to index vagal tone (commonly referred to as high-frequency 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HRV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)</a:t>
            </a:r>
          </a:p>
          <a:p>
            <a:pPr>
              <a:buFont typeface="Monotype Sorts" pitchFamily="2" charset="2"/>
              <a:buNone/>
            </a:pPr>
            <a:endParaRPr lang="en-US" altLang="en-US" sz="2800" dirty="0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r>
              <a:rPr lang="en-US" altLang="en-US" sz="2800" dirty="0">
                <a:solidFill>
                  <a:srgbClr val="CCECFF"/>
                </a:solidFill>
                <a:sym typeface="Monotype Sorts" pitchFamily="2" charset="2"/>
              </a:rPr>
              <a:t>         </a:t>
            </a:r>
            <a:r>
              <a:rPr lang="en-US" altLang="en-US" sz="2800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</a:t>
            </a:r>
            <a:r>
              <a:rPr lang="en-US" altLang="en-US" sz="2800" dirty="0">
                <a:solidFill>
                  <a:srgbClr val="CCECFF"/>
                </a:solidFill>
                <a:sym typeface="Monotype Sorts" pitchFamily="2" charset="2"/>
              </a:rPr>
              <a:t> </a:t>
            </a:r>
            <a:r>
              <a:rPr lang="en-US" altLang="en-US" sz="2800" u="sng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Vagal withdrawal</a:t>
            </a:r>
            <a:r>
              <a:rPr lang="en-US" altLang="en-US" sz="2800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: 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rapid shift to sympathetic dominance during time of threat/stress</a:t>
            </a:r>
          </a:p>
          <a:p>
            <a:endParaRPr lang="en-US" altLang="en-US" sz="2800" dirty="0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        </a:t>
            </a:r>
            <a:r>
              <a:rPr lang="en-US" altLang="en-US" sz="2800" dirty="0">
                <a:solidFill>
                  <a:srgbClr val="CCECFF"/>
                </a:solidFill>
                <a:sym typeface="Monotype Sorts" pitchFamily="2" charset="2"/>
              </a:rPr>
              <a:t> </a:t>
            </a:r>
            <a:r>
              <a:rPr lang="en-US" altLang="en-US" sz="2800" u="sng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Vagal activation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: slows HR to favor energy conservation / parasympathetic dominance during times of rest or perceived safety (social affiliation)</a:t>
            </a:r>
          </a:p>
          <a:p>
            <a:pPr>
              <a:buFont typeface="Monotype Sorts" pitchFamily="2" charset="2"/>
              <a:buNone/>
            </a:pPr>
            <a:endParaRPr lang="en-US" altLang="en-US" sz="2800" dirty="0">
              <a:latin typeface="Arial Unicode MS" panose="020B0604020202020204" pitchFamily="34" charset="-128"/>
              <a:sym typeface="Monotype Sorts" pitchFamily="2" charset="2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dirty="0">
                <a:latin typeface="Arial Unicode MS" panose="020B0604020202020204" pitchFamily="34" charset="-128"/>
                <a:sym typeface="Monotype Sorts" pitchFamily="2" charset="2"/>
              </a:rPr>
              <a:t>   </a:t>
            </a:r>
            <a:r>
              <a:rPr lang="en-US" altLang="en-US" sz="2800" dirty="0">
                <a:solidFill>
                  <a:srgbClr val="FFFFFF"/>
                </a:solidFill>
                <a:sym typeface="Wingdings" panose="05000000000000000000" pitchFamily="2" charset="2"/>
              </a:rPr>
              <a:t>   </a:t>
            </a:r>
            <a:endParaRPr lang="en-US" altLang="en-US" sz="2800" dirty="0">
              <a:solidFill>
                <a:srgbClr val="FFFF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494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00"/>
                </a:solidFill>
                <a:latin typeface="Arial Unicode MS" panose="020B0604020202020204" pitchFamily="34" charset="-128"/>
              </a:rPr>
              <a:t>Measuring Vagal Function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85800" y="7620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609600" y="3810000"/>
          <a:ext cx="5715000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Chart" r:id="rId3" imgW="4352892" imgH="2247856" progId="Excel.Chart.8">
                  <p:embed/>
                </p:oleObj>
              </mc:Choice>
              <mc:Fallback>
                <p:oleObj name="Chart" r:id="rId3" imgW="4352892" imgH="2247856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5715000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8"/>
          <p:cNvGraphicFramePr>
            <a:graphicFrameLocks noChangeAspect="1"/>
          </p:cNvGraphicFramePr>
          <p:nvPr/>
        </p:nvGraphicFramePr>
        <p:xfrm>
          <a:off x="609600" y="917575"/>
          <a:ext cx="5715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Chart" r:id="rId5" imgW="4457744" imgH="2257262" progId="Excel.Chart.8">
                  <p:embed/>
                </p:oleObj>
              </mc:Choice>
              <mc:Fallback>
                <p:oleObj name="Chart" r:id="rId5" imgW="4457744" imgH="2257262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7575"/>
                        <a:ext cx="57150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1446213" y="228600"/>
            <a:ext cx="6154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FF00"/>
                </a:solidFill>
                <a:latin typeface="Arial Unicode MS" panose="020B0604020202020204" pitchFamily="34" charset="-128"/>
              </a:rPr>
              <a:t>Results: Impact of Lab Tasks on RSA</a:t>
            </a: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6400800" y="990600"/>
            <a:ext cx="21907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Arial" panose="020B0604020202020204" pitchFamily="34" charset="0"/>
              </a:rPr>
              <a:t>Speech Stress</a:t>
            </a:r>
          </a:p>
          <a:p>
            <a:r>
              <a:rPr lang="en-US" altLang="en-US" i="1">
                <a:latin typeface="Arial" panose="020B0604020202020204" pitchFamily="34" charset="0"/>
              </a:rPr>
              <a:t>Task</a:t>
            </a:r>
          </a:p>
          <a:p>
            <a:r>
              <a:rPr lang="en-US" altLang="en-US" i="1">
                <a:latin typeface="Arial" panose="020B0604020202020204" pitchFamily="34" charset="0"/>
              </a:rPr>
              <a:t>F(3,66) = 4.36,</a:t>
            </a:r>
          </a:p>
          <a:p>
            <a:r>
              <a:rPr lang="en-US" altLang="en-US" i="1">
                <a:latin typeface="Arial" panose="020B0604020202020204" pitchFamily="34" charset="0"/>
              </a:rPr>
              <a:t>p=.02</a:t>
            </a:r>
          </a:p>
          <a:p>
            <a:endParaRPr lang="en-US" altLang="en-US" i="1">
              <a:latin typeface="Arial" panose="020B0604020202020204" pitchFamily="34" charset="0"/>
            </a:endParaRPr>
          </a:p>
          <a:p>
            <a:endParaRPr lang="en-US" altLang="en-US" i="1">
              <a:latin typeface="Arial" panose="020B0604020202020204" pitchFamily="34" charset="0"/>
            </a:endParaRPr>
          </a:p>
          <a:p>
            <a:endParaRPr lang="en-US" altLang="en-US" i="1">
              <a:latin typeface="Arial" panose="020B0604020202020204" pitchFamily="34" charset="0"/>
            </a:endParaRPr>
          </a:p>
          <a:p>
            <a:endParaRPr lang="en-US" altLang="en-US" i="1">
              <a:latin typeface="Arial" panose="020B0604020202020204" pitchFamily="34" charset="0"/>
            </a:endParaRPr>
          </a:p>
          <a:p>
            <a:r>
              <a:rPr lang="en-US" altLang="en-US" i="1">
                <a:latin typeface="Arial" panose="020B0604020202020204" pitchFamily="34" charset="0"/>
              </a:rPr>
              <a:t>Relationship </a:t>
            </a:r>
          </a:p>
          <a:p>
            <a:r>
              <a:rPr lang="en-US" altLang="en-US" i="1">
                <a:latin typeface="Arial" panose="020B0604020202020204" pitchFamily="34" charset="0"/>
              </a:rPr>
              <a:t>Imagery Task</a:t>
            </a:r>
          </a:p>
          <a:p>
            <a:r>
              <a:rPr lang="en-US" altLang="en-US" i="1">
                <a:latin typeface="Arial" panose="020B0604020202020204" pitchFamily="34" charset="0"/>
              </a:rPr>
              <a:t>F(3,66) = 3.79,</a:t>
            </a:r>
          </a:p>
          <a:p>
            <a:r>
              <a:rPr lang="en-US" altLang="en-US" i="1">
                <a:latin typeface="Arial" panose="020B0604020202020204" pitchFamily="34" charset="0"/>
              </a:rPr>
              <a:t>p=.02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332538" y="5765800"/>
            <a:ext cx="227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>
                <a:solidFill>
                  <a:srgbClr val="CCECFF"/>
                </a:solidFill>
                <a:latin typeface="Arial Unicode MS" panose="020B0604020202020204" pitchFamily="34" charset="-128"/>
              </a:rPr>
              <a:t>Cyranowski et al., </a:t>
            </a:r>
          </a:p>
          <a:p>
            <a:r>
              <a:rPr lang="en-US" altLang="en-US" sz="2000" i="1">
                <a:solidFill>
                  <a:srgbClr val="CCECFF"/>
                </a:solidFill>
                <a:latin typeface="Arial Unicode MS" panose="020B0604020202020204" pitchFamily="34" charset="-128"/>
              </a:rPr>
              <a:t>Psychosomatic </a:t>
            </a:r>
          </a:p>
          <a:p>
            <a:r>
              <a:rPr lang="en-US" altLang="en-US" sz="2000" i="1">
                <a:solidFill>
                  <a:srgbClr val="CCECFF"/>
                </a:solidFill>
                <a:latin typeface="Arial Unicode MS" panose="020B0604020202020204" pitchFamily="34" charset="-128"/>
              </a:rPr>
              <a:t>Med, 2011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85800" y="8382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09600" y="5883275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Non-adjusted RSA:  Period [F(3,66)=3.79, p=.02]; Group [F(1,22)=5.54, p=.028]</a:t>
            </a:r>
            <a:r>
              <a:rPr lang="en-US" altLang="en-US" sz="2000" i="1">
                <a:solidFill>
                  <a:srgbClr val="FFFFFF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en-US" sz="2000" i="1">
              <a:solidFill>
                <a:srgbClr val="FFFFFF"/>
              </a:solidFill>
              <a:latin typeface="Arial Unicode MS" panose="020B0604020202020204" pitchFamily="34" charset="-128"/>
              <a:ea typeface="Times New Roman" panose="02020603050405020304" pitchFamily="18" charset="0"/>
              <a:cs typeface="Arial" panose="020B0604020202020204" pitchFamily="34" charset="0"/>
              <a:sym typeface="Monotype Sorts" pitchFamily="2" charset="2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87563" y="228600"/>
            <a:ext cx="486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FF00"/>
                </a:solidFill>
                <a:latin typeface="Arial Unicode MS" panose="020B0604020202020204" pitchFamily="34" charset="-128"/>
              </a:rPr>
              <a:t>Relationship Imagery Results</a:t>
            </a: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8486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757863" y="6324600"/>
            <a:ext cx="3386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CCECFF"/>
                </a:solidFill>
                <a:latin typeface="Arial Unicode MS" panose="020B0604020202020204" pitchFamily="34" charset="-128"/>
              </a:rPr>
              <a:t>Cyranowski et al., 2011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85800" y="8382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2087563" y="228600"/>
            <a:ext cx="486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FF00"/>
                </a:solidFill>
                <a:latin typeface="Arial Unicode MS" panose="020B0604020202020204" pitchFamily="34" charset="-128"/>
              </a:rPr>
              <a:t>Relationship Imagery Results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609600" y="996950"/>
          <a:ext cx="7772400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Chart" r:id="rId3" imgW="4943333" imgH="2914585" progId="Excel.Chart.8">
                  <p:embed/>
                </p:oleObj>
              </mc:Choice>
              <mc:Fallback>
                <p:oleObj name="Chart" r:id="rId3" imgW="4943333" imgH="2914585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6950"/>
                        <a:ext cx="7772400" cy="486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5883275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Non-adjusted RSA:  Period [F(3,66)=3.79, p=.02]; Group [F(1,22)=5.54, p=.028]</a:t>
            </a:r>
            <a:r>
              <a:rPr lang="en-US" altLang="en-US" sz="2000" i="1">
                <a:solidFill>
                  <a:srgbClr val="FFFFFF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en-US" sz="2000" i="1">
              <a:solidFill>
                <a:srgbClr val="FFFFFF"/>
              </a:solidFill>
              <a:latin typeface="Arial Unicode MS" panose="020B0604020202020204" pitchFamily="34" charset="-128"/>
              <a:ea typeface="Times New Roman" panose="02020603050405020304" pitchFamily="18" charset="0"/>
              <a:cs typeface="Arial" panose="020B0604020202020204" pitchFamily="34" charset="0"/>
              <a:sym typeface="Monotype Sorts" pitchFamily="2" charset="2"/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5757863" y="6324600"/>
            <a:ext cx="3386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CCECFF"/>
                </a:solidFill>
                <a:latin typeface="Arial Unicode MS" panose="020B0604020202020204" pitchFamily="34" charset="-128"/>
              </a:rPr>
              <a:t>Cyranowski et al., 2011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85800" y="8382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822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FF00"/>
                </a:solidFill>
                <a:latin typeface="Arial Unicode MS" panose="020B0604020202020204" pitchFamily="34" charset="-128"/>
              </a:rPr>
              <a:t>Stress Task Results: MDD x Trauma History</a:t>
            </a:r>
          </a:p>
        </p:txBody>
      </p:sp>
      <p:pic>
        <p:nvPicPr>
          <p:cNvPr id="3072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4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381000" y="5715000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Models with non-adjusted RSA. Period [F(3,66)=4.36,p=.02], Group x Trauma History [F(1,22)=9.61, p=.05]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757863" y="6324600"/>
            <a:ext cx="3386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CCECFF"/>
                </a:solidFill>
                <a:latin typeface="Arial Unicode MS" panose="020B0604020202020204" pitchFamily="34" charset="-128"/>
              </a:rPr>
              <a:t>Cyranowski et al., 2011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85800" y="9144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943600" y="3733800"/>
            <a:ext cx="1981200" cy="1371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42705" y="76200"/>
            <a:ext cx="88665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Arial Unicode MS" panose="020B0604020202020204" pitchFamily="34" charset="-128"/>
              </a:rPr>
              <a:t>Proxy Study #2: </a:t>
            </a:r>
            <a:r>
              <a:rPr lang="en-US" altLang="en-US" sz="2800" dirty="0">
                <a:solidFill>
                  <a:srgbClr val="FFFF00"/>
                </a:solidFill>
                <a:latin typeface="Arial Unicode MS" panose="020B0604020202020204" pitchFamily="34" charset="-128"/>
              </a:rPr>
              <a:t>Evaluating child-focused stress</a:t>
            </a:r>
          </a:p>
          <a:p>
            <a:pPr algn="ctr"/>
            <a:r>
              <a:rPr lang="en-US" altLang="en-US" sz="2800" dirty="0">
                <a:solidFill>
                  <a:srgbClr val="FFFF00"/>
                </a:solidFill>
                <a:latin typeface="Arial Unicode MS" panose="020B0604020202020204" pitchFamily="34" charset="-128"/>
              </a:rPr>
              <a:t>reactivity among depressed and </a:t>
            </a:r>
            <a:r>
              <a:rPr lang="en-US" altLang="en-US" sz="2800" dirty="0" smtClean="0">
                <a:solidFill>
                  <a:srgbClr val="FFFF00"/>
                </a:solidFill>
                <a:latin typeface="Arial Unicode MS" panose="020B0604020202020204" pitchFamily="34" charset="-128"/>
              </a:rPr>
              <a:t>non-depressed </a:t>
            </a:r>
            <a:r>
              <a:rPr lang="en-US" altLang="en-US" sz="2800" dirty="0">
                <a:solidFill>
                  <a:srgbClr val="FFFF00"/>
                </a:solidFill>
                <a:latin typeface="Arial Unicode MS" panose="020B0604020202020204" pitchFamily="34" charset="-128"/>
              </a:rPr>
              <a:t>moms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050925" y="1565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76200" y="1066800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Monotype Sorts" pitchFamily="2" charset="2"/>
              <a:buChar char="u"/>
              <a:defRPr/>
            </a:pPr>
            <a:r>
              <a:rPr lang="en-US" altLang="en-US" sz="2800" dirty="0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Recruited 22 depressed mothers from RCT (TAU or IPT) and 22 matched non-depressed controls</a:t>
            </a:r>
            <a:endParaRPr lang="en-US" altLang="en-US" sz="2800" dirty="0" smtClean="0">
              <a:solidFill>
                <a:srgbClr val="FFFFFF"/>
              </a:solidFill>
              <a:latin typeface="Arial Unicode MS" panose="020B0604020202020204" pitchFamily="34" charset="-128"/>
            </a:endParaRPr>
          </a:p>
          <a:p>
            <a:pPr>
              <a:buFont typeface="Monotype Sorts" pitchFamily="2" charset="2"/>
              <a:buChar char="u"/>
              <a:defRPr/>
            </a:pPr>
            <a:r>
              <a:rPr lang="en-US" altLang="en-US" sz="2800" dirty="0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Laboratory Design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   5 minute child-focused free-speech task (tell me about your child…)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   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</a:rPr>
              <a:t>	10 minute child focused stress task (discuss recent situation with your child that made you angry / stressed)</a:t>
            </a:r>
            <a:endParaRPr lang="en-US" altLang="en-US" sz="2800" dirty="0" smtClean="0">
              <a:latin typeface="Arial Unicode MS" panose="020B0604020202020204" pitchFamily="34" charset="-128"/>
              <a:sym typeface="Monotype Sorts" pitchFamily="2" charset="2"/>
            </a:endParaRPr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3063875" y="4191000"/>
            <a:ext cx="0" cy="11049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1854200" y="5570538"/>
            <a:ext cx="1284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latin typeface="Arial Unicode MS" panose="020B0604020202020204" pitchFamily="34" charset="-128"/>
              </a:rPr>
              <a:t>10 m </a:t>
            </a:r>
          </a:p>
          <a:p>
            <a:pPr algn="ctr"/>
            <a:r>
              <a:rPr lang="en-US" altLang="en-US" sz="1600" b="1">
                <a:latin typeface="Arial Unicode MS" panose="020B0604020202020204" pitchFamily="34" charset="-128"/>
              </a:rPr>
              <a:t>Habituation 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106738" y="5370513"/>
            <a:ext cx="1104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latin typeface="Arial Unicode MS" panose="020B0604020202020204" pitchFamily="34" charset="-128"/>
              </a:rPr>
              <a:t>10  minute</a:t>
            </a:r>
          </a:p>
          <a:p>
            <a:pPr algn="ctr"/>
            <a:endParaRPr lang="en-US" altLang="en-US" sz="160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600" b="1">
                <a:latin typeface="Arial Unicode MS" panose="020B0604020202020204" pitchFamily="34" charset="-128"/>
              </a:rPr>
              <a:t>Resting</a:t>
            </a:r>
          </a:p>
          <a:p>
            <a:pPr algn="ctr"/>
            <a:r>
              <a:rPr lang="en-US" altLang="en-US" sz="1600" b="1">
                <a:latin typeface="Arial Unicode MS" panose="020B0604020202020204" pitchFamily="34" charset="-128"/>
              </a:rPr>
              <a:t>Baseline</a:t>
            </a:r>
          </a:p>
        </p:txBody>
      </p:sp>
      <p:sp>
        <p:nvSpPr>
          <p:cNvPr id="31752" name="Line 13"/>
          <p:cNvSpPr>
            <a:spLocks noChangeShapeType="1"/>
          </p:cNvSpPr>
          <p:nvPr/>
        </p:nvSpPr>
        <p:spPr bwMode="auto">
          <a:xfrm flipV="1">
            <a:off x="2230438" y="4503738"/>
            <a:ext cx="4475162" cy="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3" name="Line 14"/>
          <p:cNvSpPr>
            <a:spLocks noChangeShapeType="1"/>
          </p:cNvSpPr>
          <p:nvPr/>
        </p:nvSpPr>
        <p:spPr bwMode="auto">
          <a:xfrm>
            <a:off x="2230438" y="4191000"/>
            <a:ext cx="0" cy="14097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4" name="Line 15"/>
          <p:cNvSpPr>
            <a:spLocks noChangeShapeType="1"/>
          </p:cNvSpPr>
          <p:nvPr/>
        </p:nvSpPr>
        <p:spPr bwMode="auto">
          <a:xfrm>
            <a:off x="4267200" y="4198938"/>
            <a:ext cx="0" cy="11049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5" name="Line 17"/>
          <p:cNvSpPr>
            <a:spLocks noChangeShapeType="1"/>
          </p:cNvSpPr>
          <p:nvPr/>
        </p:nvSpPr>
        <p:spPr bwMode="auto">
          <a:xfrm>
            <a:off x="6705600" y="4198938"/>
            <a:ext cx="0" cy="11049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6" name="Line 20"/>
          <p:cNvSpPr>
            <a:spLocks noChangeShapeType="1"/>
          </p:cNvSpPr>
          <p:nvPr/>
        </p:nvSpPr>
        <p:spPr bwMode="auto">
          <a:xfrm>
            <a:off x="4897438" y="4198938"/>
            <a:ext cx="0" cy="11049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57" name="Rectangle 21"/>
          <p:cNvSpPr>
            <a:spLocks noChangeArrowheads="1"/>
          </p:cNvSpPr>
          <p:nvPr/>
        </p:nvSpPr>
        <p:spPr bwMode="auto">
          <a:xfrm>
            <a:off x="4191000" y="5211763"/>
            <a:ext cx="8461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latin typeface="Arial Unicode MS" panose="020B0604020202020204" pitchFamily="34" charset="-128"/>
              </a:rPr>
              <a:t>5  </a:t>
            </a:r>
          </a:p>
          <a:p>
            <a:pPr algn="ctr"/>
            <a:r>
              <a:rPr lang="en-US" altLang="en-US" sz="1600">
                <a:latin typeface="Arial Unicode MS" panose="020B0604020202020204" pitchFamily="34" charset="-128"/>
              </a:rPr>
              <a:t>minute</a:t>
            </a:r>
          </a:p>
          <a:p>
            <a:pPr algn="ctr"/>
            <a:endParaRPr lang="en-US" altLang="en-US" sz="160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600">
                <a:latin typeface="Arial Unicode MS" panose="020B0604020202020204" pitchFamily="34" charset="-128"/>
              </a:rPr>
              <a:t>Free </a:t>
            </a:r>
          </a:p>
          <a:p>
            <a:pPr algn="ctr"/>
            <a:r>
              <a:rPr lang="en-US" altLang="en-US" sz="1600">
                <a:latin typeface="Arial Unicode MS" panose="020B0604020202020204" pitchFamily="34" charset="-128"/>
              </a:rPr>
              <a:t>speech</a:t>
            </a:r>
          </a:p>
          <a:p>
            <a:pPr algn="ctr"/>
            <a:r>
              <a:rPr lang="en-US" altLang="en-US" sz="1600">
                <a:latin typeface="Arial Unicode MS" panose="020B0604020202020204" pitchFamily="34" charset="-128"/>
              </a:rPr>
              <a:t>task</a:t>
            </a:r>
          </a:p>
        </p:txBody>
      </p:sp>
      <p:sp>
        <p:nvSpPr>
          <p:cNvPr id="31758" name="Rectangle 22"/>
          <p:cNvSpPr>
            <a:spLocks noChangeArrowheads="1"/>
          </p:cNvSpPr>
          <p:nvPr/>
        </p:nvSpPr>
        <p:spPr bwMode="auto">
          <a:xfrm>
            <a:off x="5334000" y="5181600"/>
            <a:ext cx="11445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60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600">
                <a:latin typeface="Arial Unicode MS" panose="020B0604020202020204" pitchFamily="34" charset="-128"/>
              </a:rPr>
              <a:t>10  minute</a:t>
            </a:r>
          </a:p>
          <a:p>
            <a:pPr algn="ctr"/>
            <a:endParaRPr lang="en-US" altLang="en-US" sz="160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600">
                <a:latin typeface="Arial Unicode MS" panose="020B0604020202020204" pitchFamily="34" charset="-128"/>
              </a:rPr>
              <a:t>Speech</a:t>
            </a:r>
          </a:p>
          <a:p>
            <a:pPr algn="ctr"/>
            <a:r>
              <a:rPr lang="en-US" altLang="en-US" sz="1600">
                <a:latin typeface="Arial Unicode MS" panose="020B0604020202020204" pitchFamily="34" charset="-128"/>
              </a:rPr>
              <a:t>Stress</a:t>
            </a:r>
          </a:p>
          <a:p>
            <a:pPr algn="ctr"/>
            <a:r>
              <a:rPr lang="en-US" altLang="en-US" sz="1600">
                <a:latin typeface="Arial Unicode MS" panose="020B0604020202020204" pitchFamily="34" charset="-128"/>
              </a:rPr>
              <a:t>Task</a:t>
            </a:r>
          </a:p>
        </p:txBody>
      </p:sp>
      <p:sp>
        <p:nvSpPr>
          <p:cNvPr id="31759" name="Rectangle 44"/>
          <p:cNvSpPr>
            <a:spLocks noChangeArrowheads="1"/>
          </p:cNvSpPr>
          <p:nvPr/>
        </p:nvSpPr>
        <p:spPr bwMode="auto">
          <a:xfrm>
            <a:off x="4364038" y="4619625"/>
            <a:ext cx="457200" cy="6397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685800" y="10668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61" name="Rectangle 44"/>
          <p:cNvSpPr>
            <a:spLocks noChangeArrowheads="1"/>
          </p:cNvSpPr>
          <p:nvPr/>
        </p:nvSpPr>
        <p:spPr bwMode="auto">
          <a:xfrm>
            <a:off x="5583238" y="4619625"/>
            <a:ext cx="1023937" cy="6397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828800"/>
            <a:ext cx="6249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47663" y="76200"/>
            <a:ext cx="8589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FF66"/>
                </a:solidFill>
                <a:latin typeface="Arial Unicode MS" panose="020B0604020202020204" pitchFamily="34" charset="-128"/>
              </a:rPr>
              <a:t>DEPRESSED MOMS - Emotional and CV Reactivity </a:t>
            </a:r>
          </a:p>
          <a:p>
            <a:pPr algn="ctr"/>
            <a:r>
              <a:rPr lang="en-US" altLang="en-US" sz="2800">
                <a:solidFill>
                  <a:srgbClr val="FFFF66"/>
                </a:solidFill>
                <a:latin typeface="Arial Unicode MS" panose="020B0604020202020204" pitchFamily="34" charset="-128"/>
              </a:rPr>
              <a:t>to a Child-Focused Interpersonal Stress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447800" y="9906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	</a:t>
            </a:r>
            <a:endParaRPr lang="en-US" altLang="en-US">
              <a:solidFill>
                <a:srgbClr val="FFFFFF"/>
              </a:solidFill>
              <a:latin typeface="Arial Unicode MS" panose="020B0604020202020204" pitchFamily="34" charset="-128"/>
            </a:endParaRPr>
          </a:p>
          <a:p>
            <a:r>
              <a:rPr lang="en-US" altLang="en-US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           POMS Depression Reactivity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14600" y="6091238"/>
            <a:ext cx="662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CCECFF"/>
                </a:solidFill>
                <a:latin typeface="Arial Unicode MS" panose="020B0604020202020204" pitchFamily="34" charset="-128"/>
              </a:rPr>
              <a:t>Cyranowski et al, Depression &amp; Anxiety, 2009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304800" y="1905000"/>
            <a:ext cx="94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FFFF66"/>
                </a:solidFill>
                <a:latin typeface="Arial Unicode MS" panose="020B0604020202020204" pitchFamily="34" charset="-128"/>
              </a:rPr>
              <a:t>N = 44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85800" y="11430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34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34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533400" y="9144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	</a:t>
            </a:r>
          </a:p>
          <a:p>
            <a:r>
              <a:rPr lang="en-US" altLang="en-US" sz="280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Heart Rate Reactivity	         Systolic BP Reactivity 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52400" y="56388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solidFill>
                  <a:srgbClr val="FFFF66"/>
                </a:solidFill>
                <a:latin typeface="Arial Unicode MS" panose="020B0604020202020204" pitchFamily="34" charset="-128"/>
              </a:rPr>
              <a:t>Other predictors: maternal childhood history of emotional abuse, </a:t>
            </a:r>
          </a:p>
          <a:p>
            <a:r>
              <a:rPr lang="en-US" altLang="en-US" i="1">
                <a:solidFill>
                  <a:srgbClr val="FFFF66"/>
                </a:solidFill>
                <a:latin typeface="Arial Unicode MS" panose="020B0604020202020204" pitchFamily="34" charset="-128"/>
              </a:rPr>
              <a:t>                            chronic parental stress</a:t>
            </a:r>
          </a:p>
          <a:p>
            <a:r>
              <a:rPr lang="en-US" altLang="en-US" i="1">
                <a:solidFill>
                  <a:srgbClr val="CCECFF"/>
                </a:solidFill>
                <a:latin typeface="Arial Unicode MS" panose="020B0604020202020204" pitchFamily="34" charset="-128"/>
              </a:rPr>
              <a:t>                            Cyranowski et al, Depression &amp; Anxiety, 2009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85800" y="11430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347663" y="76200"/>
            <a:ext cx="8589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FF66"/>
                </a:solidFill>
                <a:latin typeface="Arial Unicode MS" panose="020B0604020202020204" pitchFamily="34" charset="-128"/>
              </a:rPr>
              <a:t>DEPRESSED MOMS - Emotional and CV Reactivity </a:t>
            </a:r>
          </a:p>
          <a:p>
            <a:pPr algn="ctr"/>
            <a:r>
              <a:rPr lang="en-US" altLang="en-US" sz="2800">
                <a:solidFill>
                  <a:srgbClr val="FFFF66"/>
                </a:solidFill>
                <a:latin typeface="Arial Unicode MS" panose="020B0604020202020204" pitchFamily="34" charset="-128"/>
              </a:rPr>
              <a:t>to a Child-Focused Interpersonal Stress Task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/>
          <p:cNvSpPr>
            <a:spLocks noChangeShapeType="1"/>
          </p:cNvSpPr>
          <p:nvPr/>
        </p:nvSpPr>
        <p:spPr bwMode="auto">
          <a:xfrm>
            <a:off x="762000" y="2819400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762000" y="5334000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762000" y="1585913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2133600" y="2119313"/>
            <a:ext cx="4572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36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2000">
              <a:solidFill>
                <a:srgbClr val="FFFFFF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3200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533400" y="19050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>
              <a:latin typeface="Arial Unicode MS" panose="020B0604020202020204" pitchFamily="34" charset="-128"/>
              <a:sym typeface="Monotype Sorts" pitchFamily="2" charset="2"/>
            </a:endParaRPr>
          </a:p>
          <a:p>
            <a:pPr algn="ctr"/>
            <a:endParaRPr lang="en-US" altLang="en-US" sz="3600">
              <a:latin typeface="Arial Unicode MS" panose="020B0604020202020204" pitchFamily="34" charset="-128"/>
              <a:sym typeface="Monotype Sorts" pitchFamily="2" charset="2"/>
            </a:endParaRPr>
          </a:p>
        </p:txBody>
      </p:sp>
      <p:sp>
        <p:nvSpPr>
          <p:cNvPr id="36871" name="Text Box 2"/>
          <p:cNvSpPr txBox="1">
            <a:spLocks noChangeArrowheads="1"/>
          </p:cNvSpPr>
          <p:nvPr/>
        </p:nvSpPr>
        <p:spPr bwMode="auto">
          <a:xfrm>
            <a:off x="566738" y="1371600"/>
            <a:ext cx="80772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3600">
                <a:latin typeface="Arial Unicode MS" panose="020B0604020202020204" pitchFamily="34" charset="-128"/>
                <a:sym typeface="Monotype Sorts" pitchFamily="2" charset="2"/>
              </a:rPr>
              <a:t>Current Pilot Work</a:t>
            </a:r>
          </a:p>
          <a:p>
            <a:pPr algn="ctr"/>
            <a:endParaRPr lang="en-US" altLang="en-US" sz="36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3200">
                <a:solidFill>
                  <a:srgbClr val="FFFF66"/>
                </a:solidFill>
                <a:latin typeface="Arial Unicode MS" panose="020B0604020202020204" pitchFamily="34" charset="-128"/>
              </a:rPr>
              <a:t>Can we study these physiological indictors of depression-related social dysfunction </a:t>
            </a:r>
          </a:p>
          <a:p>
            <a:pPr algn="ctr"/>
            <a:r>
              <a:rPr lang="en-US" altLang="en-US" sz="3200">
                <a:solidFill>
                  <a:srgbClr val="FFFF66"/>
                </a:solidFill>
                <a:latin typeface="Arial Unicode MS" panose="020B0604020202020204" pitchFamily="34" charset="-128"/>
              </a:rPr>
              <a:t>in mother-child dyads </a:t>
            </a:r>
          </a:p>
          <a:p>
            <a:pPr algn="ctr"/>
            <a:r>
              <a:rPr lang="en-US" altLang="en-US" sz="3200">
                <a:solidFill>
                  <a:srgbClr val="FFFF66"/>
                </a:solidFill>
                <a:latin typeface="Arial Unicode MS" panose="020B0604020202020204" pitchFamily="34" charset="-128"/>
              </a:rPr>
              <a:t>as they are interacting?  </a:t>
            </a:r>
          </a:p>
          <a:p>
            <a:pPr algn="ctr"/>
            <a:endParaRPr lang="en-US" altLang="en-US" sz="3200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228600" y="533400"/>
            <a:ext cx="8686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dirty="0">
              <a:solidFill>
                <a:srgbClr val="FFFF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Parent study and supplement</a:t>
            </a:r>
          </a:p>
          <a:p>
            <a:r>
              <a:rPr lang="en-US" altLang="en-US" dirty="0">
                <a:solidFill>
                  <a:srgbClr val="FFFFFF"/>
                </a:solidFill>
                <a:sym typeface="Monotype Sorts" pitchFamily="2" charset="2"/>
              </a:rPr>
              <a:t>   	</a:t>
            </a:r>
            <a:r>
              <a:rPr lang="en-US" altLang="en-US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Holly Swartz, MD</a:t>
            </a:r>
          </a:p>
          <a:p>
            <a:r>
              <a:rPr lang="en-US" altLang="en-US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  	</a:t>
            </a:r>
          </a:p>
          <a:p>
            <a:endParaRPr lang="en-US" altLang="en-US" sz="2800" dirty="0">
              <a:solidFill>
                <a:srgbClr val="CCEC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Vagal Data</a:t>
            </a:r>
          </a:p>
          <a:p>
            <a:r>
              <a:rPr lang="en-US" altLang="en-US" sz="2800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	</a:t>
            </a:r>
            <a:r>
              <a:rPr lang="en-US" altLang="en-US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Marlissa Amole</a:t>
            </a:r>
          </a:p>
          <a:p>
            <a:endParaRPr lang="en-US" altLang="en-US" sz="2800" dirty="0">
              <a:solidFill>
                <a:srgbClr val="CCEC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Facial Coding data</a:t>
            </a:r>
          </a:p>
          <a:p>
            <a:r>
              <a:rPr lang="en-US" altLang="en-US" sz="2800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	</a:t>
            </a:r>
            <a:r>
              <a:rPr lang="en-US" altLang="en-US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Jeff Cohen, PhD</a:t>
            </a:r>
          </a:p>
          <a:p>
            <a:r>
              <a:rPr lang="en-US" altLang="en-US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	Jeff Girard</a:t>
            </a:r>
          </a:p>
          <a:p>
            <a:endParaRPr lang="en-US" altLang="en-US" sz="2800" dirty="0">
              <a:solidFill>
                <a:srgbClr val="CCEC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fMRI Imaging data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  </a:t>
            </a:r>
            <a:r>
              <a:rPr lang="en-US" altLang="en-US" sz="2800" dirty="0">
                <a:solidFill>
                  <a:srgbClr val="FFFFFF"/>
                </a:solidFill>
                <a:sym typeface="Monotype Sorts" pitchFamily="2" charset="2"/>
              </a:rPr>
              <a:t>	</a:t>
            </a:r>
            <a:r>
              <a:rPr lang="en-US" altLang="en-US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Erika Forbes, PhD</a:t>
            </a:r>
          </a:p>
          <a:p>
            <a:r>
              <a:rPr lang="en-US" altLang="en-US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	</a:t>
            </a:r>
            <a:endParaRPr lang="en-US" altLang="en-US" dirty="0">
              <a:solidFill>
                <a:srgbClr val="FFFF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514475" y="0"/>
            <a:ext cx="5876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00"/>
                </a:solidFill>
                <a:latin typeface="Arial Unicode MS" panose="020B0604020202020204" pitchFamily="34" charset="-128"/>
              </a:rPr>
              <a:t>The MOMS pilot research team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85800" y="6096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57" y="3508375"/>
            <a:ext cx="118903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19" y="3871912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 descr="http://www.psychiatry.pitt.edu/sites/default/files/imagecache/person-detail-page/person-images/SwartzHol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19" y="858837"/>
            <a:ext cx="11906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4" descr="http://www.psychiatry.pitt.edu/sites/default/files/news_eforb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20" y="5094286"/>
            <a:ext cx="10017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302FE8F5-B4FF-4138-94B0-2AD97312D0FC" descr="302FE8F5-B4FF-4138-94B0-2AD97312D0F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7281" y="1894284"/>
            <a:ext cx="1539876" cy="11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971800" y="134938"/>
            <a:ext cx="60198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a-DK" altLang="en-US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a-DK" altLang="en-US">
                <a:solidFill>
                  <a:srgbClr val="CCEC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</a:t>
            </a:r>
            <a:r>
              <a:rPr lang="en-US" altLang="en-US" sz="2800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</a:t>
            </a:r>
            <a:endParaRPr lang="da-DK" altLang="en-US" sz="280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da-DK" altLang="en-US" sz="2800">
                <a:solidFill>
                  <a:srgbClr val="CCEC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Positive social relationship have positive impact on emotional and physical health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 CVD morbidity and mortality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</a:t>
            </a:r>
          </a:p>
          <a:p>
            <a:pPr>
              <a:buFont typeface="Monotype Sorts" pitchFamily="2" charset="2"/>
              <a:buChar char="u"/>
            </a:pPr>
            <a:r>
              <a:rPr lang="en-US" altLang="en-US" sz="2800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 Supportive social relationships buffer or modulate stress reactions 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 Reduce or suppress stress-induced cardiovascular reactivity </a:t>
            </a:r>
          </a:p>
          <a:p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 Nearly all research on the social modulation of stress in humans has excluded depressed individuals</a:t>
            </a:r>
            <a:endParaRPr lang="en-US" altLang="en-US" sz="2800" dirty="0">
              <a:solidFill>
                <a:srgbClr val="FFFFFF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824038" y="152400"/>
            <a:ext cx="5948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FF66"/>
                </a:solidFill>
                <a:latin typeface="Arial" panose="020B0604020202020204" pitchFamily="34" charset="0"/>
              </a:rPr>
              <a:t>Supportive Social Relationships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85800" y="8382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293" name="Picture 8" descr="imagesCAEMK4F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90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ealthy_Relationsh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imagesCAIU3P5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33938"/>
            <a:ext cx="27432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6248400" y="4876800"/>
            <a:ext cx="1036594" cy="1281112"/>
          </a:xfrm>
          <a:prstGeom prst="rect">
            <a:avLst/>
          </a:prstGeom>
          <a:solidFill>
            <a:schemeClr val="tx1">
              <a:lumMod val="6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3124200" y="4876800"/>
            <a:ext cx="1036594" cy="1281112"/>
          </a:xfrm>
          <a:prstGeom prst="rect">
            <a:avLst/>
          </a:prstGeom>
          <a:solidFill>
            <a:schemeClr val="tx1">
              <a:lumMod val="6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92175" y="76200"/>
            <a:ext cx="73675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FF00"/>
                </a:solidFill>
                <a:latin typeface="Arial Unicode MS" panose="020B0604020202020204" pitchFamily="34" charset="-128"/>
              </a:rPr>
              <a:t>PILOT: Evaluating mother-child interactions </a:t>
            </a:r>
          </a:p>
          <a:p>
            <a:pPr algn="ctr"/>
            <a:r>
              <a:rPr lang="en-US" altLang="en-US" sz="2800">
                <a:solidFill>
                  <a:srgbClr val="FFFF00"/>
                </a:solidFill>
                <a:latin typeface="Arial Unicode MS" panose="020B0604020202020204" pitchFamily="34" charset="-128"/>
              </a:rPr>
              <a:t>Among depressed and non-depressed dyads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050925" y="1565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0" y="1143000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Monotype Sorts" pitchFamily="2" charset="2"/>
              <a:buChar char="u"/>
              <a:defRPr/>
            </a:pPr>
            <a:r>
              <a:rPr lang="en-US" altLang="en-US" sz="2800" dirty="0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Originally recruited mother-child dyads from </a:t>
            </a:r>
            <a:r>
              <a:rPr lang="en-US" altLang="en-US" sz="2800" dirty="0" err="1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tx</a:t>
            </a:r>
            <a:r>
              <a:rPr lang="en-US" altLang="en-US" sz="2800" dirty="0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study 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    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 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</a:rPr>
              <a:t>Lab: 23 </a:t>
            </a:r>
            <a:r>
              <a:rPr lang="en-US" altLang="en-US" sz="2800" dirty="0" err="1" smtClean="0">
                <a:solidFill>
                  <a:srgbClr val="FFFFFF"/>
                </a:solidFill>
                <a:latin typeface="Arial Unicode MS" panose="020B0604020202020204" pitchFamily="34" charset="-128"/>
              </a:rPr>
              <a:t>dep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</a:rPr>
              <a:t>, 23 control mother-daughter dyads</a:t>
            </a:r>
          </a:p>
          <a:p>
            <a:pPr>
              <a:buFont typeface="Monotype Sorts" pitchFamily="2" charset="2"/>
              <a:buChar char="u"/>
              <a:defRPr/>
            </a:pPr>
            <a:r>
              <a:rPr lang="en-US" altLang="en-US" sz="2800" dirty="0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Laboratory interactions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   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</a:rPr>
              <a:t>	Positive event discussion (6 min)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</a:rPr>
              <a:t>	3 min discussion of past positive event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</a:rPr>
              <a:t>	3 min discussion planning for future positive event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   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</a:rPr>
              <a:t>	Conflict task (6 min)</a:t>
            </a:r>
            <a:endParaRPr lang="en-US" altLang="en-US" sz="2800" dirty="0" smtClean="0">
              <a:latin typeface="Arial Unicode MS" panose="020B0604020202020204" pitchFamily="34" charset="-128"/>
              <a:sym typeface="Monotype Sorts" pitchFamily="2" charset="2"/>
            </a:endParaRP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1209675" y="4457700"/>
            <a:ext cx="0" cy="1104900"/>
          </a:xfrm>
          <a:prstGeom prst="line">
            <a:avLst/>
          </a:prstGeom>
          <a:noFill/>
          <a:ln w="28575">
            <a:solidFill>
              <a:schemeClr val="tx2">
                <a:lumMod val="9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228600" y="5753100"/>
            <a:ext cx="1141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6 min </a:t>
            </a:r>
          </a:p>
          <a:p>
            <a:pPr algn="ctr"/>
            <a:r>
              <a:rPr lang="en-US" altLang="en-US" sz="1400" b="1">
                <a:latin typeface="Arial Unicode MS" panose="020B0604020202020204" pitchFamily="34" charset="-128"/>
              </a:rPr>
              <a:t>Habituation 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257300" y="4810125"/>
            <a:ext cx="11049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6</a:t>
            </a:r>
          </a:p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 minute</a:t>
            </a:r>
          </a:p>
          <a:p>
            <a:pPr algn="ctr"/>
            <a:endParaRPr lang="en-US" altLang="en-US" sz="140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b="1">
                <a:latin typeface="Arial Unicode MS" panose="020B0604020202020204" pitchFamily="34" charset="-128"/>
              </a:rPr>
              <a:t>Resting</a:t>
            </a:r>
          </a:p>
          <a:p>
            <a:pPr algn="ctr"/>
            <a:r>
              <a:rPr lang="en-US" altLang="en-US" sz="1400" b="1">
                <a:latin typeface="Arial Unicode MS" panose="020B0604020202020204" pitchFamily="34" charset="-128"/>
              </a:rPr>
              <a:t>Baseline</a:t>
            </a:r>
          </a:p>
        </p:txBody>
      </p:sp>
      <p:sp>
        <p:nvSpPr>
          <p:cNvPr id="38920" name="Line 13"/>
          <p:cNvSpPr>
            <a:spLocks noChangeShapeType="1"/>
          </p:cNvSpPr>
          <p:nvPr/>
        </p:nvSpPr>
        <p:spPr bwMode="auto">
          <a:xfrm flipV="1">
            <a:off x="376238" y="4770438"/>
            <a:ext cx="8462962" cy="0"/>
          </a:xfrm>
          <a:prstGeom prst="line">
            <a:avLst/>
          </a:prstGeom>
          <a:noFill/>
          <a:ln w="28575">
            <a:solidFill>
              <a:schemeClr val="tx2">
                <a:lumMod val="9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1" name="Line 14"/>
          <p:cNvSpPr>
            <a:spLocks noChangeShapeType="1"/>
          </p:cNvSpPr>
          <p:nvPr/>
        </p:nvSpPr>
        <p:spPr bwMode="auto">
          <a:xfrm>
            <a:off x="376238" y="4457700"/>
            <a:ext cx="0" cy="1409700"/>
          </a:xfrm>
          <a:prstGeom prst="line">
            <a:avLst/>
          </a:prstGeom>
          <a:noFill/>
          <a:ln w="28575">
            <a:solidFill>
              <a:schemeClr val="tx2">
                <a:lumMod val="9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2" name="Line 15"/>
          <p:cNvSpPr>
            <a:spLocks noChangeShapeType="1"/>
          </p:cNvSpPr>
          <p:nvPr/>
        </p:nvSpPr>
        <p:spPr bwMode="auto">
          <a:xfrm>
            <a:off x="2413000" y="4465638"/>
            <a:ext cx="0" cy="1104900"/>
          </a:xfrm>
          <a:prstGeom prst="line">
            <a:avLst/>
          </a:prstGeom>
          <a:noFill/>
          <a:ln w="28575">
            <a:solidFill>
              <a:schemeClr val="tx2">
                <a:lumMod val="9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3" name="Line 17"/>
          <p:cNvSpPr>
            <a:spLocks noChangeShapeType="1"/>
          </p:cNvSpPr>
          <p:nvPr/>
        </p:nvSpPr>
        <p:spPr bwMode="auto">
          <a:xfrm>
            <a:off x="7467600" y="4419600"/>
            <a:ext cx="0" cy="1104900"/>
          </a:xfrm>
          <a:prstGeom prst="line">
            <a:avLst/>
          </a:prstGeom>
          <a:noFill/>
          <a:ln w="28575">
            <a:solidFill>
              <a:schemeClr val="tx2">
                <a:lumMod val="9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4" name="Line 20"/>
          <p:cNvSpPr>
            <a:spLocks noChangeShapeType="1"/>
          </p:cNvSpPr>
          <p:nvPr/>
        </p:nvSpPr>
        <p:spPr bwMode="auto">
          <a:xfrm>
            <a:off x="2895600" y="4457700"/>
            <a:ext cx="0" cy="1104900"/>
          </a:xfrm>
          <a:prstGeom prst="line">
            <a:avLst/>
          </a:prstGeom>
          <a:noFill/>
          <a:ln w="28575">
            <a:solidFill>
              <a:schemeClr val="tx2">
                <a:lumMod val="9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5" name="Rectangle 21"/>
          <p:cNvSpPr>
            <a:spLocks noChangeArrowheads="1"/>
          </p:cNvSpPr>
          <p:nvPr/>
        </p:nvSpPr>
        <p:spPr bwMode="auto">
          <a:xfrm>
            <a:off x="2133600" y="5310188"/>
            <a:ext cx="101123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 2  </a:t>
            </a:r>
          </a:p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min</a:t>
            </a:r>
          </a:p>
          <a:p>
            <a:pPr algn="ctr"/>
            <a:endParaRPr lang="en-US" altLang="en-US" sz="140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Positive </a:t>
            </a:r>
          </a:p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interaction</a:t>
            </a:r>
          </a:p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prep</a:t>
            </a:r>
          </a:p>
        </p:txBody>
      </p:sp>
      <p:sp>
        <p:nvSpPr>
          <p:cNvPr id="38926" name="Rectangle 22"/>
          <p:cNvSpPr>
            <a:spLocks noChangeArrowheads="1"/>
          </p:cNvSpPr>
          <p:nvPr/>
        </p:nvSpPr>
        <p:spPr bwMode="auto">
          <a:xfrm>
            <a:off x="3124200" y="4724400"/>
            <a:ext cx="10207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6  minute</a:t>
            </a:r>
          </a:p>
          <a:p>
            <a:pPr algn="ctr"/>
            <a:endParaRPr lang="en-US" altLang="en-US" sz="14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2 Positive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Interaction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Tasks</a:t>
            </a: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685800" y="10668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8" name="Line 20"/>
          <p:cNvSpPr>
            <a:spLocks noChangeShapeType="1"/>
          </p:cNvSpPr>
          <p:nvPr/>
        </p:nvSpPr>
        <p:spPr bwMode="auto">
          <a:xfrm>
            <a:off x="4343400" y="4465638"/>
            <a:ext cx="0" cy="1104900"/>
          </a:xfrm>
          <a:prstGeom prst="line">
            <a:avLst/>
          </a:prstGeom>
          <a:noFill/>
          <a:ln w="28575">
            <a:solidFill>
              <a:schemeClr val="tx2">
                <a:lumMod val="9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29" name="Line 20"/>
          <p:cNvSpPr>
            <a:spLocks noChangeShapeType="1"/>
          </p:cNvSpPr>
          <p:nvPr/>
        </p:nvSpPr>
        <p:spPr bwMode="auto">
          <a:xfrm>
            <a:off x="3657600" y="4457700"/>
            <a:ext cx="0" cy="1104900"/>
          </a:xfrm>
          <a:prstGeom prst="line">
            <a:avLst/>
          </a:prstGeom>
          <a:noFill/>
          <a:ln w="28575">
            <a:solidFill>
              <a:schemeClr val="tx2">
                <a:lumMod val="90000"/>
              </a:schemeClr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30" name="Rectangle 22"/>
          <p:cNvSpPr>
            <a:spLocks noChangeArrowheads="1"/>
          </p:cNvSpPr>
          <p:nvPr/>
        </p:nvSpPr>
        <p:spPr bwMode="auto">
          <a:xfrm>
            <a:off x="4495800" y="4697412"/>
            <a:ext cx="9413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dirty="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dirty="0">
                <a:latin typeface="Arial Unicode MS" panose="020B0604020202020204" pitchFamily="34" charset="-128"/>
              </a:rPr>
              <a:t>6  minute</a:t>
            </a:r>
          </a:p>
          <a:p>
            <a:pPr algn="ctr"/>
            <a:endParaRPr lang="en-US" altLang="en-US" sz="1400" dirty="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b="1" dirty="0">
                <a:latin typeface="Arial Unicode MS" panose="020B0604020202020204" pitchFamily="34" charset="-128"/>
              </a:rPr>
              <a:t>Resting</a:t>
            </a:r>
          </a:p>
          <a:p>
            <a:pPr algn="ctr"/>
            <a:r>
              <a:rPr lang="en-US" altLang="en-US" sz="1400" b="1" dirty="0">
                <a:latin typeface="Arial Unicode MS" panose="020B0604020202020204" pitchFamily="34" charset="-128"/>
              </a:rPr>
              <a:t>Recovery</a:t>
            </a:r>
          </a:p>
        </p:txBody>
      </p:sp>
      <p:sp>
        <p:nvSpPr>
          <p:cNvPr id="38931" name="Line 17"/>
          <p:cNvSpPr>
            <a:spLocks noChangeShapeType="1"/>
          </p:cNvSpPr>
          <p:nvPr/>
        </p:nvSpPr>
        <p:spPr bwMode="auto">
          <a:xfrm>
            <a:off x="5562600" y="4471988"/>
            <a:ext cx="0" cy="1104900"/>
          </a:xfrm>
          <a:prstGeom prst="line">
            <a:avLst/>
          </a:prstGeom>
          <a:noFill/>
          <a:ln w="28575">
            <a:solidFill>
              <a:schemeClr val="tx2">
                <a:lumMod val="9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32" name="Rectangle 22"/>
          <p:cNvSpPr>
            <a:spLocks noChangeArrowheads="1"/>
          </p:cNvSpPr>
          <p:nvPr/>
        </p:nvSpPr>
        <p:spPr bwMode="auto">
          <a:xfrm>
            <a:off x="6248400" y="4724400"/>
            <a:ext cx="10207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dirty="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6  minute</a:t>
            </a:r>
          </a:p>
          <a:p>
            <a:pPr algn="ctr"/>
            <a:endParaRPr lang="en-US" altLang="en-US" sz="1400" b="1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Conflict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Interaction</a:t>
            </a:r>
          </a:p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 Unicode MS" panose="020B0604020202020204" pitchFamily="34" charset="-128"/>
              </a:rPr>
              <a:t>Task</a:t>
            </a:r>
          </a:p>
        </p:txBody>
      </p:sp>
      <p:sp>
        <p:nvSpPr>
          <p:cNvPr id="38933" name="Line 17"/>
          <p:cNvSpPr>
            <a:spLocks noChangeShapeType="1"/>
          </p:cNvSpPr>
          <p:nvPr/>
        </p:nvSpPr>
        <p:spPr bwMode="auto">
          <a:xfrm>
            <a:off x="6096000" y="4471988"/>
            <a:ext cx="0" cy="1104900"/>
          </a:xfrm>
          <a:prstGeom prst="line">
            <a:avLst/>
          </a:prstGeom>
          <a:noFill/>
          <a:ln w="28575">
            <a:solidFill>
              <a:schemeClr val="tx2">
                <a:lumMod val="9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5334000" y="5319713"/>
            <a:ext cx="10112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dirty="0">
                <a:latin typeface="Arial Unicode MS" panose="020B0604020202020204" pitchFamily="34" charset="-128"/>
              </a:rPr>
              <a:t> 2  </a:t>
            </a:r>
          </a:p>
          <a:p>
            <a:pPr algn="ctr"/>
            <a:r>
              <a:rPr lang="en-US" altLang="en-US" sz="1400" dirty="0">
                <a:latin typeface="Arial Unicode MS" panose="020B0604020202020204" pitchFamily="34" charset="-128"/>
              </a:rPr>
              <a:t>min</a:t>
            </a:r>
          </a:p>
          <a:p>
            <a:pPr algn="ctr"/>
            <a:endParaRPr lang="en-US" altLang="en-US" sz="1400" dirty="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dirty="0">
                <a:latin typeface="Arial Unicode MS" panose="020B0604020202020204" pitchFamily="34" charset="-128"/>
              </a:rPr>
              <a:t>Negative </a:t>
            </a:r>
          </a:p>
          <a:p>
            <a:pPr algn="ctr"/>
            <a:r>
              <a:rPr lang="en-US" altLang="en-US" sz="1400" dirty="0">
                <a:latin typeface="Arial Unicode MS" panose="020B0604020202020204" pitchFamily="34" charset="-128"/>
              </a:rPr>
              <a:t>interaction</a:t>
            </a:r>
          </a:p>
          <a:p>
            <a:pPr algn="ctr"/>
            <a:r>
              <a:rPr lang="en-US" altLang="en-US" sz="1400" dirty="0">
                <a:latin typeface="Arial Unicode MS" panose="020B0604020202020204" pitchFamily="34" charset="-128"/>
              </a:rPr>
              <a:t>prep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8839200" y="4419600"/>
            <a:ext cx="0" cy="1104900"/>
          </a:xfrm>
          <a:prstGeom prst="line">
            <a:avLst/>
          </a:prstGeom>
          <a:noFill/>
          <a:ln w="28575">
            <a:solidFill>
              <a:schemeClr val="tx2">
                <a:lumMod val="9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7696200" y="4697412"/>
            <a:ext cx="9413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400" dirty="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dirty="0">
                <a:latin typeface="Arial Unicode MS" panose="020B0604020202020204" pitchFamily="34" charset="-128"/>
              </a:rPr>
              <a:t>6  minute</a:t>
            </a:r>
          </a:p>
          <a:p>
            <a:pPr algn="ctr"/>
            <a:endParaRPr lang="en-US" altLang="en-US" sz="1400" dirty="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b="1" dirty="0">
                <a:latin typeface="Arial Unicode MS" panose="020B0604020202020204" pitchFamily="34" charset="-128"/>
              </a:rPr>
              <a:t>Resting</a:t>
            </a:r>
          </a:p>
          <a:p>
            <a:pPr algn="ctr"/>
            <a:r>
              <a:rPr lang="en-US" altLang="en-US" sz="1400" b="1" dirty="0">
                <a:latin typeface="Arial Unicode MS" panose="020B0604020202020204" pitchFamily="34" charset="-128"/>
              </a:rPr>
              <a:t>Recovery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/>
          <p:cNvSpPr>
            <a:spLocks noChangeShapeType="1"/>
          </p:cNvSpPr>
          <p:nvPr/>
        </p:nvSpPr>
        <p:spPr bwMode="auto">
          <a:xfrm>
            <a:off x="685800" y="2163763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Line 5"/>
          <p:cNvSpPr>
            <a:spLocks noChangeShapeType="1"/>
          </p:cNvSpPr>
          <p:nvPr/>
        </p:nvSpPr>
        <p:spPr bwMode="auto">
          <a:xfrm>
            <a:off x="685800" y="4678363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685800" y="930275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2057400" y="1463675"/>
            <a:ext cx="4572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36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2000">
              <a:solidFill>
                <a:srgbClr val="FFFFFF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3200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57200" y="1249363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>
              <a:latin typeface="Arial Unicode MS" panose="020B0604020202020204" pitchFamily="34" charset="-128"/>
              <a:sym typeface="Monotype Sorts" pitchFamily="2" charset="2"/>
            </a:endParaRPr>
          </a:p>
          <a:p>
            <a:pPr algn="ctr"/>
            <a:endParaRPr lang="en-US" altLang="en-US" sz="3600">
              <a:latin typeface="Arial Unicode MS" panose="020B0604020202020204" pitchFamily="34" charset="-128"/>
              <a:sym typeface="Monotype Sorts" pitchFamily="2" charset="2"/>
            </a:endParaRPr>
          </a:p>
        </p:txBody>
      </p:sp>
      <p:sp>
        <p:nvSpPr>
          <p:cNvPr id="40967" name="Text Box 2"/>
          <p:cNvSpPr txBox="1">
            <a:spLocks noChangeArrowheads="1"/>
          </p:cNvSpPr>
          <p:nvPr/>
        </p:nvSpPr>
        <p:spPr bwMode="auto">
          <a:xfrm>
            <a:off x="490538" y="762000"/>
            <a:ext cx="80772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 dirty="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3600" dirty="0">
                <a:latin typeface="Arial Unicode MS" panose="020B0604020202020204" pitchFamily="34" charset="-128"/>
                <a:sym typeface="Monotype Sorts" pitchFamily="2" charset="2"/>
              </a:rPr>
              <a:t>High-Frequency </a:t>
            </a:r>
            <a:r>
              <a:rPr lang="en-US" altLang="en-US" sz="3600" dirty="0" smtClean="0">
                <a:latin typeface="Arial Unicode MS" panose="020B0604020202020204" pitchFamily="34" charset="-128"/>
                <a:sym typeface="Monotype Sorts" pitchFamily="2" charset="2"/>
              </a:rPr>
              <a:t>HRV </a:t>
            </a:r>
            <a:r>
              <a:rPr lang="en-US" altLang="en-US" sz="3600" dirty="0">
                <a:latin typeface="Arial Unicode MS" panose="020B0604020202020204" pitchFamily="34" charset="-128"/>
                <a:sym typeface="Monotype Sorts" pitchFamily="2" charset="2"/>
              </a:rPr>
              <a:t>Data</a:t>
            </a:r>
          </a:p>
          <a:p>
            <a:pPr algn="ctr"/>
            <a:endParaRPr lang="en-US" altLang="en-US" sz="3600" dirty="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3200" dirty="0">
                <a:solidFill>
                  <a:srgbClr val="FFFF66"/>
                </a:solidFill>
                <a:latin typeface="Arial Unicode MS" panose="020B0604020202020204" pitchFamily="34" charset="-128"/>
              </a:rPr>
              <a:t>Will depressed mother-child dyads show</a:t>
            </a:r>
          </a:p>
          <a:p>
            <a:pPr algn="ctr"/>
            <a:r>
              <a:rPr lang="en-US" altLang="en-US" sz="3200" dirty="0">
                <a:solidFill>
                  <a:srgbClr val="FFFF66"/>
                </a:solidFill>
                <a:latin typeface="Arial Unicode MS" panose="020B0604020202020204" pitchFamily="34" charset="-128"/>
              </a:rPr>
              <a:t>diminished vagal responsiveness to </a:t>
            </a:r>
          </a:p>
          <a:p>
            <a:pPr algn="ctr"/>
            <a:r>
              <a:rPr lang="en-US" altLang="en-US" sz="3200" dirty="0">
                <a:solidFill>
                  <a:srgbClr val="FFFF66"/>
                </a:solidFill>
                <a:latin typeface="Arial Unicode MS" panose="020B0604020202020204" pitchFamily="34" charset="-128"/>
              </a:rPr>
              <a:t>social interactions?</a:t>
            </a:r>
          </a:p>
          <a:p>
            <a:pPr algn="ctr"/>
            <a:r>
              <a:rPr lang="en-US" altLang="en-US" sz="3200" dirty="0">
                <a:solidFill>
                  <a:srgbClr val="FFFF66"/>
                </a:solidFill>
                <a:latin typeface="Arial Unicode MS" panose="020B0604020202020204" pitchFamily="34" charset="-128"/>
              </a:rPr>
              <a:t>  </a:t>
            </a:r>
          </a:p>
          <a:p>
            <a:pPr algn="ctr"/>
            <a:endParaRPr lang="en-US" altLang="en-US" sz="3200" dirty="0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40968" name="Picture 4" descr="vagus_ne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103688"/>
            <a:ext cx="32512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225550" y="152400"/>
            <a:ext cx="642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FF66"/>
                </a:solidFill>
                <a:latin typeface="Arial Unicode MS" panose="020B0604020202020204" pitchFamily="34" charset="-128"/>
              </a:rPr>
              <a:t>Initial Results: HF-HRV in Mothers</a:t>
            </a: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050925" y="1433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62000" y="8382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198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819400" y="2286000"/>
            <a:ext cx="0" cy="35814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2286000"/>
            <a:ext cx="0" cy="35814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2286000"/>
            <a:ext cx="0" cy="35814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67600" y="2286000"/>
            <a:ext cx="0" cy="35814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3163"/>
            <a:ext cx="8686800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020881" y="152400"/>
            <a:ext cx="68371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FF66"/>
                </a:solidFill>
                <a:latin typeface="Arial Unicode MS" panose="020B0604020202020204" pitchFamily="34" charset="-128"/>
              </a:rPr>
              <a:t>Initial Results: HF-HRV in </a:t>
            </a:r>
            <a:r>
              <a:rPr lang="en-US" altLang="en-US" sz="3200" dirty="0" smtClean="0">
                <a:solidFill>
                  <a:srgbClr val="FFFF66"/>
                </a:solidFill>
                <a:latin typeface="Arial Unicode MS" panose="020B0604020202020204" pitchFamily="34" charset="-128"/>
              </a:rPr>
              <a:t>Daughters</a:t>
            </a:r>
            <a:endParaRPr lang="en-US" altLang="en-US" sz="3200" dirty="0">
              <a:solidFill>
                <a:srgbClr val="FFFF66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85800" y="8382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2209800"/>
            <a:ext cx="0" cy="35814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14800" y="2209800"/>
            <a:ext cx="0" cy="35814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2209800"/>
            <a:ext cx="0" cy="35814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67600" y="2209800"/>
            <a:ext cx="0" cy="35814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6813"/>
            <a:ext cx="86931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940730" y="152400"/>
            <a:ext cx="69974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FF66"/>
                </a:solidFill>
                <a:latin typeface="Arial Unicode MS" panose="020B0604020202020204" pitchFamily="34" charset="-128"/>
              </a:rPr>
              <a:t>Initial Results: HF-HRV </a:t>
            </a:r>
            <a:r>
              <a:rPr lang="en-US" altLang="en-US" sz="3200" dirty="0" smtClean="0">
                <a:solidFill>
                  <a:srgbClr val="FFFF66"/>
                </a:solidFill>
                <a:latin typeface="Arial Unicode MS" panose="020B0604020202020204" pitchFamily="34" charset="-128"/>
              </a:rPr>
              <a:t>across Dyads</a:t>
            </a:r>
            <a:endParaRPr lang="en-US" altLang="en-US" sz="3200" dirty="0">
              <a:solidFill>
                <a:srgbClr val="FFFF66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685800" y="8382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2209800"/>
            <a:ext cx="0" cy="35814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38600" y="2209800"/>
            <a:ext cx="0" cy="35814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2209800"/>
            <a:ext cx="0" cy="35814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91400" y="2209800"/>
            <a:ext cx="0" cy="35814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931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-Down Arrow 1"/>
          <p:cNvSpPr/>
          <p:nvPr/>
        </p:nvSpPr>
        <p:spPr>
          <a:xfrm>
            <a:off x="1600200" y="2438400"/>
            <a:ext cx="152400" cy="1600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Up-Down Arrow 5"/>
          <p:cNvSpPr/>
          <p:nvPr/>
        </p:nvSpPr>
        <p:spPr>
          <a:xfrm>
            <a:off x="2362200" y="2057400"/>
            <a:ext cx="152400" cy="17526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Up-Down Arrow 6"/>
          <p:cNvSpPr/>
          <p:nvPr/>
        </p:nvSpPr>
        <p:spPr>
          <a:xfrm>
            <a:off x="3048000" y="1752600"/>
            <a:ext cx="152400" cy="17526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Up-Down Arrow 7"/>
          <p:cNvSpPr/>
          <p:nvPr/>
        </p:nvSpPr>
        <p:spPr>
          <a:xfrm>
            <a:off x="3733800" y="1676400"/>
            <a:ext cx="141288" cy="12573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4357688" y="2032000"/>
            <a:ext cx="141287" cy="1473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Up-Down Arrow 9"/>
          <p:cNvSpPr/>
          <p:nvPr/>
        </p:nvSpPr>
        <p:spPr>
          <a:xfrm>
            <a:off x="5040313" y="2565400"/>
            <a:ext cx="141287" cy="1473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5726113" y="1825625"/>
            <a:ext cx="141287" cy="2289175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Up-Down Arrow 14"/>
          <p:cNvSpPr/>
          <p:nvPr/>
        </p:nvSpPr>
        <p:spPr>
          <a:xfrm>
            <a:off x="6354763" y="1981200"/>
            <a:ext cx="141287" cy="1473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Up-Down Arrow 15"/>
          <p:cNvSpPr/>
          <p:nvPr/>
        </p:nvSpPr>
        <p:spPr>
          <a:xfrm>
            <a:off x="7032625" y="1524000"/>
            <a:ext cx="130175" cy="17526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Up-Down Arrow 17"/>
          <p:cNvSpPr/>
          <p:nvPr/>
        </p:nvSpPr>
        <p:spPr>
          <a:xfrm>
            <a:off x="7772400" y="2438400"/>
            <a:ext cx="130175" cy="17526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 rot="2009933">
            <a:off x="4079875" y="3873500"/>
            <a:ext cx="838200" cy="30480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20432074">
            <a:off x="2212975" y="4232275"/>
            <a:ext cx="838200" cy="30480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131525">
            <a:off x="5041900" y="4319588"/>
            <a:ext cx="838200" cy="303212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9746736">
            <a:off x="6008688" y="3873500"/>
            <a:ext cx="838200" cy="30480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2827415">
            <a:off x="6908007" y="4104481"/>
            <a:ext cx="838200" cy="303213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19252006">
            <a:off x="3165475" y="3679825"/>
            <a:ext cx="860425" cy="30480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075" name="Text Box 7"/>
          <p:cNvSpPr txBox="1">
            <a:spLocks noChangeArrowheads="1"/>
          </p:cNvSpPr>
          <p:nvPr/>
        </p:nvSpPr>
        <p:spPr bwMode="auto">
          <a:xfrm>
            <a:off x="76200" y="5373688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 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</a:rPr>
              <a:t>How can we model this pattern of </a:t>
            </a:r>
            <a:r>
              <a:rPr lang="en-US" altLang="en-US" sz="2800" dirty="0" err="1">
                <a:solidFill>
                  <a:srgbClr val="FFFFFF"/>
                </a:solidFill>
                <a:latin typeface="Arial Unicode MS" panose="020B0604020202020204" pitchFamily="34" charset="-128"/>
              </a:rPr>
              <a:t>covariation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</a:rPr>
              <a:t>? 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 How small to ‘chunk’ the HF-HRV data?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 Modeling bi-directional relationships</a:t>
            </a:r>
            <a:endParaRPr lang="en-US" altLang="en-US" sz="2800" dirty="0">
              <a:latin typeface="Arial Unicode MS" panose="020B0604020202020204" pitchFamily="34" charset="-128"/>
              <a:sym typeface="Monotype Sort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613"/>
            <a:ext cx="86931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-Down Arrow 5"/>
          <p:cNvSpPr/>
          <p:nvPr/>
        </p:nvSpPr>
        <p:spPr>
          <a:xfrm>
            <a:off x="2424113" y="2947988"/>
            <a:ext cx="152400" cy="785812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3152775" y="3505200"/>
            <a:ext cx="152400" cy="511175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3763963" y="3252788"/>
            <a:ext cx="173037" cy="760412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4395788" y="3302000"/>
            <a:ext cx="179387" cy="579438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5089525" y="2992438"/>
            <a:ext cx="146050" cy="741362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ight Arrow 2"/>
          <p:cNvSpPr/>
          <p:nvPr/>
        </p:nvSpPr>
        <p:spPr>
          <a:xfrm rot="20650766">
            <a:off x="3938588" y="4167188"/>
            <a:ext cx="838200" cy="30321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90137">
            <a:off x="1322388" y="3811588"/>
            <a:ext cx="901700" cy="30321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492004">
            <a:off x="5081588" y="4071938"/>
            <a:ext cx="849312" cy="30321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0909666">
            <a:off x="6372225" y="3962400"/>
            <a:ext cx="838200" cy="3048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611290">
            <a:off x="7593013" y="4092575"/>
            <a:ext cx="838200" cy="30321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580686">
            <a:off x="2665413" y="4187825"/>
            <a:ext cx="889000" cy="30321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Up-Down Arrow 18"/>
          <p:cNvSpPr/>
          <p:nvPr/>
        </p:nvSpPr>
        <p:spPr>
          <a:xfrm>
            <a:off x="5795963" y="3048000"/>
            <a:ext cx="147637" cy="741363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Up-Down Arrow 19"/>
          <p:cNvSpPr/>
          <p:nvPr/>
        </p:nvSpPr>
        <p:spPr>
          <a:xfrm>
            <a:off x="6405563" y="3225800"/>
            <a:ext cx="147637" cy="584200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Up-Down Arrow 20"/>
          <p:cNvSpPr/>
          <p:nvPr/>
        </p:nvSpPr>
        <p:spPr>
          <a:xfrm>
            <a:off x="7091363" y="3144838"/>
            <a:ext cx="141287" cy="360362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Up-Down Arrow 21"/>
          <p:cNvSpPr/>
          <p:nvPr/>
        </p:nvSpPr>
        <p:spPr>
          <a:xfrm>
            <a:off x="7731125" y="2930525"/>
            <a:ext cx="147638" cy="741363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Up-Down Arrow 27"/>
          <p:cNvSpPr/>
          <p:nvPr/>
        </p:nvSpPr>
        <p:spPr>
          <a:xfrm>
            <a:off x="1746250" y="3121025"/>
            <a:ext cx="139700" cy="360363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99" name="Text Box 7"/>
          <p:cNvSpPr txBox="1">
            <a:spLocks noChangeArrowheads="1"/>
          </p:cNvSpPr>
          <p:nvPr/>
        </p:nvSpPr>
        <p:spPr bwMode="auto">
          <a:xfrm>
            <a:off x="76200" y="5373688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 THESE are the at-risk dyads we’re most interested in</a:t>
            </a:r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</a:rPr>
              <a:t> </a:t>
            </a:r>
          </a:p>
          <a:p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 Can we model covariation without much variation?</a:t>
            </a:r>
          </a:p>
          <a:p>
            <a:r>
              <a:rPr lang="en-US" altLang="en-US" sz="2800">
                <a:solidFill>
                  <a:srgbClr val="FFC000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 </a:t>
            </a:r>
            <a:r>
              <a:rPr lang="en-US" altLang="en-US" sz="2800" i="1">
                <a:solidFill>
                  <a:srgbClr val="FFC000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Can we link HF-HRV to facial/behavioral data??</a:t>
            </a:r>
            <a:endParaRPr lang="en-US" altLang="en-US" sz="2800" i="1">
              <a:solidFill>
                <a:srgbClr val="FFC000"/>
              </a:solidFill>
              <a:latin typeface="Arial Unicode MS" panose="020B0604020202020204" pitchFamily="34" charset="-128"/>
              <a:sym typeface="Monotype Sort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4"/>
          <p:cNvSpPr>
            <a:spLocks noChangeShapeType="1"/>
          </p:cNvSpPr>
          <p:nvPr/>
        </p:nvSpPr>
        <p:spPr bwMode="auto">
          <a:xfrm>
            <a:off x="762000" y="1600200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Line 5"/>
          <p:cNvSpPr>
            <a:spLocks noChangeShapeType="1"/>
          </p:cNvSpPr>
          <p:nvPr/>
        </p:nvSpPr>
        <p:spPr bwMode="auto">
          <a:xfrm>
            <a:off x="762000" y="4114800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Line 6"/>
          <p:cNvSpPr>
            <a:spLocks noChangeShapeType="1"/>
          </p:cNvSpPr>
          <p:nvPr/>
        </p:nvSpPr>
        <p:spPr bwMode="auto">
          <a:xfrm>
            <a:off x="762000" y="366713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2133600" y="900113"/>
            <a:ext cx="4572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36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2000">
              <a:solidFill>
                <a:srgbClr val="FFFFFF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3200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533400" y="6858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>
              <a:latin typeface="Arial Unicode MS" panose="020B0604020202020204" pitchFamily="34" charset="-128"/>
              <a:sym typeface="Monotype Sorts" pitchFamily="2" charset="2"/>
            </a:endParaRPr>
          </a:p>
          <a:p>
            <a:pPr algn="ctr"/>
            <a:endParaRPr lang="en-US" altLang="en-US" sz="3600">
              <a:latin typeface="Arial Unicode MS" panose="020B0604020202020204" pitchFamily="34" charset="-128"/>
              <a:sym typeface="Monotype Sorts" pitchFamily="2" charset="2"/>
            </a:endParaRPr>
          </a:p>
        </p:txBody>
      </p:sp>
      <p:sp>
        <p:nvSpPr>
          <p:cNvPr id="47111" name="Text Box 2"/>
          <p:cNvSpPr txBox="1">
            <a:spLocks noChangeArrowheads="1"/>
          </p:cNvSpPr>
          <p:nvPr/>
        </p:nvSpPr>
        <p:spPr bwMode="auto">
          <a:xfrm>
            <a:off x="566738" y="152400"/>
            <a:ext cx="8077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3600">
                <a:latin typeface="Arial Unicode MS" panose="020B0604020202020204" pitchFamily="34" charset="-128"/>
                <a:sym typeface="Monotype Sorts" pitchFamily="2" charset="2"/>
              </a:rPr>
              <a:t>Automated Facial Expression Analysis</a:t>
            </a:r>
          </a:p>
          <a:p>
            <a:pPr algn="ctr"/>
            <a:endParaRPr lang="en-US" altLang="en-US" sz="36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3200">
                <a:solidFill>
                  <a:srgbClr val="FFFF66"/>
                </a:solidFill>
                <a:latin typeface="Arial Unicode MS" panose="020B0604020202020204" pitchFamily="34" charset="-128"/>
              </a:rPr>
              <a:t>Can we measure facial expressions during interactions?</a:t>
            </a:r>
          </a:p>
          <a:p>
            <a:pPr algn="ctr"/>
            <a:endParaRPr lang="en-US" altLang="en-US" sz="32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3200">
                <a:solidFill>
                  <a:srgbClr val="FFFF66"/>
                </a:solidFill>
                <a:latin typeface="Arial Unicode MS" panose="020B0604020202020204" pitchFamily="34" charset="-128"/>
              </a:rPr>
              <a:t>Can we link these to vagal function?</a:t>
            </a:r>
          </a:p>
          <a:p>
            <a:pPr algn="ctr"/>
            <a:r>
              <a:rPr lang="en-US" altLang="en-US" sz="3200">
                <a:solidFill>
                  <a:srgbClr val="FFFF66"/>
                </a:solidFill>
                <a:latin typeface="Arial Unicode MS" panose="020B0604020202020204" pitchFamily="34" charset="-128"/>
              </a:rPr>
              <a:t>  </a:t>
            </a:r>
          </a:p>
          <a:p>
            <a:pPr algn="ctr"/>
            <a:endParaRPr lang="en-US" altLang="en-US" sz="3200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47112" name="Picture 4" descr="vagus_ne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2512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Content Placeholder 8"/>
          <p:cNvGraphicFramePr>
            <a:graphicFrameLocks/>
          </p:cNvGraphicFramePr>
          <p:nvPr/>
        </p:nvGraphicFramePr>
        <p:xfrm>
          <a:off x="404813" y="863600"/>
          <a:ext cx="8328025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6" name="Chart" r:id="rId4" imgW="8333954" imgH="4224894" progId="Excel.Chart.8">
                  <p:embed/>
                </p:oleObj>
              </mc:Choice>
              <mc:Fallback>
                <p:oleObj name="Chart" r:id="rId4" imgW="8333954" imgH="4224894" progId="Excel.Chart.8">
                  <p:embed/>
                  <p:pic>
                    <p:nvPicPr>
                      <p:cNvPr id="0" name="Content Placeholder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863600"/>
                        <a:ext cx="8328025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-11113" y="6248400"/>
            <a:ext cx="90170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Girard, J. M., Cohn, J. F., Mahoor, M. H., Mavadati, S. M., Hammal, Z., &amp; Rosenwald, D. P. (2014). Nonverbal social withdrawal in depression: Evidence from manual and automatic analyses. </a:t>
            </a:r>
            <a:r>
              <a:rPr lang="en-US" altLang="en-US" sz="1400" i="1">
                <a:solidFill>
                  <a:srgbClr val="FFFFFF"/>
                </a:solidFill>
                <a:latin typeface="Calibri" panose="020F0502020204030204" pitchFamily="34" charset="0"/>
              </a:rPr>
              <a:t>Image and Vision Computing</a:t>
            </a:r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1400" i="1">
                <a:solidFill>
                  <a:srgbClr val="FFFFFF"/>
                </a:solidFill>
                <a:latin typeface="Calibri" panose="020F0502020204030204" pitchFamily="34" charset="0"/>
              </a:rPr>
              <a:t>32</a:t>
            </a:r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(10), 641–647.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9388" y="184150"/>
            <a:ext cx="8520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66"/>
                </a:solidFill>
                <a:latin typeface="Arial Unicode MS" panose="020B0604020202020204" pitchFamily="34" charset="-128"/>
              </a:rPr>
              <a:t>Comparison of Manual and Automated FACS 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85800" y="7620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018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3000"/>
            <a:ext cx="1189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4953000"/>
            <a:ext cx="1195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4953000"/>
            <a:ext cx="1187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1192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201613" y="184150"/>
            <a:ext cx="8477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FF66"/>
                </a:solidFill>
                <a:latin typeface="Arial Unicode MS" panose="020B0604020202020204" pitchFamily="34" charset="-128"/>
              </a:rPr>
              <a:t>Facial Action Coding System (FACS) in Depression </a:t>
            </a: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685800" y="7620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1204" name="Content Placeholder 8"/>
          <p:cNvGraphicFramePr>
            <a:graphicFrameLocks/>
          </p:cNvGraphicFramePr>
          <p:nvPr/>
        </p:nvGraphicFramePr>
        <p:xfrm>
          <a:off x="101600" y="1016000"/>
          <a:ext cx="8940800" cy="509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2" name="Chart" r:id="rId4" imgW="8949704" imgH="5108891" progId="Excel.Chart.8">
                  <p:embed/>
                </p:oleObj>
              </mc:Choice>
              <mc:Fallback>
                <p:oleObj name="Chart" r:id="rId4" imgW="8949704" imgH="5108891" progId="Excel.Chart.8">
                  <p:embed/>
                  <p:pic>
                    <p:nvPicPr>
                      <p:cNvPr id="0" name="Content Placeholder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016000"/>
                        <a:ext cx="8940800" cy="509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5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1801813"/>
            <a:ext cx="1144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801813"/>
            <a:ext cx="1147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8018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801813"/>
            <a:ext cx="1146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Box 26"/>
          <p:cNvSpPr txBox="1">
            <a:spLocks noChangeArrowheads="1"/>
          </p:cNvSpPr>
          <p:nvPr/>
        </p:nvSpPr>
        <p:spPr bwMode="auto">
          <a:xfrm>
            <a:off x="3965575" y="2944813"/>
            <a:ext cx="1144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AU 12</a:t>
            </a:r>
          </a:p>
        </p:txBody>
      </p:sp>
      <p:sp>
        <p:nvSpPr>
          <p:cNvPr id="51210" name="TextBox 27"/>
          <p:cNvSpPr txBox="1">
            <a:spLocks noChangeArrowheads="1"/>
          </p:cNvSpPr>
          <p:nvPr/>
        </p:nvSpPr>
        <p:spPr bwMode="auto">
          <a:xfrm>
            <a:off x="5191125" y="2944813"/>
            <a:ext cx="1144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AU 14</a:t>
            </a:r>
          </a:p>
        </p:txBody>
      </p:sp>
      <p:sp>
        <p:nvSpPr>
          <p:cNvPr id="51211" name="TextBox 28"/>
          <p:cNvSpPr txBox="1">
            <a:spLocks noChangeArrowheads="1"/>
          </p:cNvSpPr>
          <p:nvPr/>
        </p:nvSpPr>
        <p:spPr bwMode="auto">
          <a:xfrm>
            <a:off x="6419850" y="2944813"/>
            <a:ext cx="1144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AU 15</a:t>
            </a:r>
          </a:p>
        </p:txBody>
      </p:sp>
      <p:grpSp>
        <p:nvGrpSpPr>
          <p:cNvPr id="51212" name="Group 29"/>
          <p:cNvGrpSpPr>
            <a:grpSpLocks/>
          </p:cNvGrpSpPr>
          <p:nvPr/>
        </p:nvGrpSpPr>
        <p:grpSpPr bwMode="auto">
          <a:xfrm>
            <a:off x="1460500" y="2360613"/>
            <a:ext cx="846138" cy="768350"/>
            <a:chOff x="1461195" y="2046420"/>
            <a:chExt cx="844910" cy="768100"/>
          </a:xfrm>
        </p:grpSpPr>
        <p:sp>
          <p:nvSpPr>
            <p:cNvPr id="31" name="Left Brace 30"/>
            <p:cNvSpPr/>
            <p:nvPr/>
          </p:nvSpPr>
          <p:spPr>
            <a:xfrm>
              <a:off x="1768435" y="2123230"/>
              <a:ext cx="230430" cy="691290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61195" y="2046420"/>
              <a:ext cx="844910" cy="3697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/>
                </a:rPr>
                <a:t>p &lt; .05</a:t>
              </a:r>
            </a:p>
          </p:txBody>
        </p:sp>
      </p:grpSp>
      <p:grpSp>
        <p:nvGrpSpPr>
          <p:cNvPr id="51213" name="Group 32"/>
          <p:cNvGrpSpPr>
            <a:grpSpLocks/>
          </p:cNvGrpSpPr>
          <p:nvPr/>
        </p:nvGrpSpPr>
        <p:grpSpPr bwMode="auto">
          <a:xfrm>
            <a:off x="3497263" y="3321050"/>
            <a:ext cx="844550" cy="768350"/>
            <a:chOff x="1461195" y="2046420"/>
            <a:chExt cx="844910" cy="768100"/>
          </a:xfrm>
        </p:grpSpPr>
        <p:sp>
          <p:nvSpPr>
            <p:cNvPr id="34" name="Left Brace 33"/>
            <p:cNvSpPr/>
            <p:nvPr/>
          </p:nvSpPr>
          <p:spPr>
            <a:xfrm>
              <a:off x="1768435" y="2123230"/>
              <a:ext cx="230430" cy="691290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61195" y="2046420"/>
              <a:ext cx="844910" cy="3697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/>
                </a:rPr>
                <a:t>p &lt; .05</a:t>
              </a:r>
            </a:p>
          </p:txBody>
        </p:sp>
      </p:grpSp>
      <p:grpSp>
        <p:nvGrpSpPr>
          <p:cNvPr id="51214" name="Group 35"/>
          <p:cNvGrpSpPr>
            <a:grpSpLocks/>
          </p:cNvGrpSpPr>
          <p:nvPr/>
        </p:nvGrpSpPr>
        <p:grpSpPr bwMode="auto">
          <a:xfrm>
            <a:off x="5416550" y="4051300"/>
            <a:ext cx="844550" cy="766763"/>
            <a:chOff x="1461195" y="2046420"/>
            <a:chExt cx="844910" cy="768100"/>
          </a:xfrm>
        </p:grpSpPr>
        <p:sp>
          <p:nvSpPr>
            <p:cNvPr id="37" name="Left Brace 36"/>
            <p:cNvSpPr/>
            <p:nvPr/>
          </p:nvSpPr>
          <p:spPr>
            <a:xfrm>
              <a:off x="1768435" y="2123230"/>
              <a:ext cx="230430" cy="691290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61195" y="2046420"/>
              <a:ext cx="844910" cy="368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alibri"/>
                </a:rPr>
                <a:t>p &lt; .05</a:t>
              </a:r>
            </a:p>
          </p:txBody>
        </p:sp>
      </p:grpSp>
      <p:sp>
        <p:nvSpPr>
          <p:cNvPr id="51215" name="TextBox 38"/>
          <p:cNvSpPr txBox="1">
            <a:spLocks noChangeArrowheads="1"/>
          </p:cNvSpPr>
          <p:nvPr/>
        </p:nvSpPr>
        <p:spPr bwMode="auto">
          <a:xfrm>
            <a:off x="152400" y="6149975"/>
            <a:ext cx="8955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Girard, J. M., Cohn, J. F., Mahoor, M. H., Mavadati, S. M., Hammal, Z., &amp; Rosenwald, D. P. (2014). Nonverbal social withdrawal in depression: Evidence from manual and automatic analyses. </a:t>
            </a:r>
            <a:r>
              <a:rPr lang="en-US" altLang="en-US" sz="1400" i="1">
                <a:solidFill>
                  <a:srgbClr val="FFFFFF"/>
                </a:solidFill>
                <a:latin typeface="Calibri" panose="020F0502020204030204" pitchFamily="34" charset="0"/>
              </a:rPr>
              <a:t>Image and Vision Computing</a:t>
            </a:r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1400" i="1">
                <a:solidFill>
                  <a:srgbClr val="FFFFFF"/>
                </a:solidFill>
                <a:latin typeface="Calibri" panose="020F0502020204030204" pitchFamily="34" charset="0"/>
              </a:rPr>
              <a:t>32</a:t>
            </a:r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(10), 641–647.</a:t>
            </a:r>
          </a:p>
        </p:txBody>
      </p:sp>
      <p:sp>
        <p:nvSpPr>
          <p:cNvPr id="2" name="Oval 1"/>
          <p:cNvSpPr/>
          <p:nvPr/>
        </p:nvSpPr>
        <p:spPr>
          <a:xfrm>
            <a:off x="914400" y="1524000"/>
            <a:ext cx="1981200" cy="4675187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28600" y="211138"/>
            <a:ext cx="60198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a-DK" altLang="en-US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a-DK" altLang="en-US">
                <a:solidFill>
                  <a:srgbClr val="CCEC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</a:t>
            </a:r>
            <a:r>
              <a:rPr lang="en-US" altLang="en-US" sz="2800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</a:t>
            </a:r>
            <a:endParaRPr lang="da-DK" altLang="en-US" sz="280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da-DK" altLang="en-US" sz="2800">
                <a:solidFill>
                  <a:srgbClr val="CCEC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Depressed individuals among those with poorest social function 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 Low social support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 Greater social distress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 MDD episodes often triggered or maintained by relational distress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</a:t>
            </a:r>
          </a:p>
          <a:p>
            <a:pPr>
              <a:buFont typeface="Monotype Sorts" pitchFamily="2" charset="2"/>
              <a:buChar char="u"/>
            </a:pPr>
            <a:r>
              <a:rPr lang="en-US" altLang="en-US" sz="2800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 MDD episodes are associated with physiologic dysregulation across stress-related systems 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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Cardiovasular</a:t>
            </a: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, HPA, and immune/inflammatory reactivity to stress;  ANS (vagal) function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03263" y="228600"/>
            <a:ext cx="7678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66"/>
                </a:solidFill>
                <a:latin typeface="Arial" panose="020B0604020202020204" pitchFamily="34" charset="0"/>
              </a:rPr>
              <a:t>MDD and the Social Modulation of Stress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85800" y="8382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3317" name="Picture 7" descr="TeenagerProblems-DepressionRejection-170x1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relationshipepidemicbl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733800"/>
            <a:ext cx="2784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1143000"/>
            <a:ext cx="8977313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-25078" y="184150"/>
            <a:ext cx="8929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FF66"/>
                </a:solidFill>
                <a:latin typeface="Arial Unicode MS" panose="020B0604020202020204" pitchFamily="34" charset="-128"/>
              </a:rPr>
              <a:t>Automated FACS Mother-Daughter </a:t>
            </a:r>
            <a:r>
              <a:rPr lang="en-US" altLang="en-US" sz="3200" dirty="0" smtClean="0">
                <a:solidFill>
                  <a:srgbClr val="FFFF66"/>
                </a:solidFill>
                <a:latin typeface="Arial Unicode MS" panose="020B0604020202020204" pitchFamily="34" charset="-128"/>
              </a:rPr>
              <a:t>Interactions </a:t>
            </a:r>
            <a:endParaRPr lang="en-US" altLang="en-US" sz="3200" dirty="0">
              <a:solidFill>
                <a:srgbClr val="FFFF66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685800" y="7620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738" y="4611688"/>
            <a:ext cx="9144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Could facial expressiveness represent one mechanism linking HF-HRV </a:t>
            </a:r>
            <a:r>
              <a:rPr lang="en-US" altLang="en-US" sz="2800" dirty="0" err="1" smtClean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covariation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?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 Can we link FACS data to HF-HRV?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</a:rPr>
              <a:t> 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 Can we model reciprocal interactions in facial expressiveness?  Link these to behavioral measures?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228600" y="381000"/>
            <a:ext cx="8763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dirty="0">
              <a:solidFill>
                <a:srgbClr val="FFFF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</a:t>
            </a:r>
            <a:r>
              <a:rPr lang="en-US" altLang="en-US" sz="2800" dirty="0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How do we “re-engage” the </a:t>
            </a:r>
            <a:r>
              <a:rPr lang="en-US" altLang="en-US" sz="2800" dirty="0" err="1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vagally</a:t>
            </a:r>
            <a:r>
              <a:rPr lang="en-US" altLang="en-US" sz="2800" dirty="0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-mediated social engagement system for depressed patients?</a:t>
            </a:r>
          </a:p>
          <a:p>
            <a:r>
              <a:rPr lang="en-US" altLang="en-US" sz="2800" dirty="0" smtClean="0">
                <a:solidFill>
                  <a:srgbClr val="FFFFFF"/>
                </a:solidFill>
                <a:sym typeface="Monotype Sorts" pitchFamily="2" charset="2"/>
              </a:rPr>
              <a:t>    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Can we identify 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key process mechanisms of IPT (Interpersonal Psychotherapy) for 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depression?</a:t>
            </a:r>
            <a:endParaRPr lang="en-US" altLang="en-US" sz="2800" dirty="0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r>
              <a:rPr lang="en-US" altLang="en-US" sz="2800" dirty="0">
                <a:solidFill>
                  <a:srgbClr val="FFFFFF"/>
                </a:solidFill>
                <a:sym typeface="Monotype Sorts" pitchFamily="2" charset="2"/>
              </a:rPr>
              <a:t>    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Can we develop improved 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measures 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of social function; make 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these 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central outcome 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in MDD </a:t>
            </a:r>
            <a:r>
              <a:rPr lang="en-US" altLang="en-US" sz="2800" dirty="0" err="1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tx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?</a:t>
            </a:r>
            <a:endParaRPr lang="en-US" altLang="en-US" sz="2800" dirty="0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  </a:t>
            </a:r>
            <a:r>
              <a:rPr lang="en-US" altLang="en-US" sz="2800" dirty="0">
                <a:solidFill>
                  <a:srgbClr val="FFFFFF"/>
                </a:solidFill>
                <a:sym typeface="Monotype Sorts" pitchFamily="2" charset="2"/>
              </a:rPr>
              <a:t> 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Are there dyadic physiological processes going on in the therapy relationship that we can capture</a:t>
            </a:r>
            <a:r>
              <a:rPr lang="en-US" altLang="en-US" sz="28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?</a:t>
            </a:r>
          </a:p>
          <a:p>
            <a:endParaRPr lang="en-US" altLang="en-US" sz="2800" dirty="0">
              <a:solidFill>
                <a:srgbClr val="CCEC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Curbing intergenerational transmission of MDD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FFFFFF"/>
                </a:solidFill>
                <a:sym typeface="Monotype Sorts" pitchFamily="2" charset="2"/>
              </a:rPr>
              <a:t>   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Should we incorporate dyadic interventions to scaffold positive </a:t>
            </a:r>
            <a:r>
              <a:rPr lang="en-US" altLang="en-US" sz="2800" dirty="0" err="1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covariation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(</a:t>
            </a:r>
            <a:r>
              <a:rPr lang="en-US" altLang="en-US" sz="2800" dirty="0" err="1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ie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, expression, attention, </a:t>
            </a:r>
            <a:r>
              <a:rPr lang="en-US" altLang="en-US" sz="2800" dirty="0" err="1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responsivity</a:t>
            </a:r>
            <a:r>
              <a:rPr lang="en-US" altLang="en-US" sz="28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to POSITIVE affect) or enhance vagal responsiveness? </a:t>
            </a:r>
            <a:endParaRPr lang="en-US" altLang="en-US" sz="2800" dirty="0">
              <a:solidFill>
                <a:srgbClr val="FFFF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2560638" y="0"/>
            <a:ext cx="378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00"/>
                </a:solidFill>
                <a:latin typeface="Arial Unicode MS" panose="020B0604020202020204" pitchFamily="34" charset="-128"/>
              </a:rPr>
              <a:t>Clinical Implications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85800" y="6096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311063" y="379956"/>
            <a:ext cx="876300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dirty="0">
              <a:solidFill>
                <a:srgbClr val="FFFF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Depression and Manic-Depression Prevention Program </a:t>
            </a:r>
          </a:p>
          <a:p>
            <a:r>
              <a:rPr lang="en-US" altLang="en-US" sz="20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Holly Swartz, MD	</a:t>
            </a:r>
            <a:r>
              <a:rPr lang="en-US" altLang="en-US" sz="20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	Marlissa </a:t>
            </a:r>
            <a:r>
              <a:rPr lang="en-US" altLang="en-US" sz="20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Amole, </a:t>
            </a:r>
            <a:r>
              <a:rPr lang="en-US" altLang="en-US" sz="20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BA</a:t>
            </a:r>
            <a:endParaRPr lang="en-US" altLang="en-US" sz="2000" dirty="0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r>
              <a:rPr lang="en-US" altLang="en-US" sz="20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Stacy Martin, MA		Susan Murphy, BS</a:t>
            </a:r>
            <a:endParaRPr lang="en-US" altLang="en-US" sz="2000" dirty="0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endParaRPr lang="en-US" altLang="en-US" dirty="0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Facial Coding </a:t>
            </a:r>
            <a:r>
              <a:rPr lang="en-US" altLang="en-US" dirty="0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Colleagues</a:t>
            </a:r>
          </a:p>
          <a:p>
            <a:r>
              <a:rPr lang="en-US" altLang="en-US" sz="20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Jeff Cohn, PhD		Jeff Girard, MA</a:t>
            </a:r>
          </a:p>
          <a:p>
            <a:endParaRPr lang="en-US" altLang="en-US" dirty="0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Imaging </a:t>
            </a:r>
            <a:r>
              <a:rPr lang="en-US" altLang="en-US" dirty="0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Colleagues</a:t>
            </a:r>
          </a:p>
          <a:p>
            <a:r>
              <a:rPr lang="en-US" altLang="en-US" sz="20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Erika Forbes, PhD		</a:t>
            </a:r>
            <a:r>
              <a:rPr lang="en-US" altLang="en-US" sz="2000" dirty="0" err="1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Marigrace</a:t>
            </a:r>
            <a:r>
              <a:rPr lang="en-US" altLang="en-US" sz="20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Ambrosia</a:t>
            </a:r>
          </a:p>
          <a:p>
            <a:r>
              <a:rPr lang="en-US" altLang="en-US" sz="2000" dirty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Jen Silk, PhD		</a:t>
            </a:r>
            <a:r>
              <a:rPr lang="en-US" altLang="en-US" sz="20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	Sam </a:t>
            </a:r>
            <a:r>
              <a:rPr lang="en-US" altLang="en-US" sz="2000" dirty="0" err="1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Musselman</a:t>
            </a:r>
            <a:endParaRPr lang="en-US" altLang="en-US" sz="2000" dirty="0" smtClean="0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r>
              <a:rPr lang="en-US" altLang="en-US" sz="20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Judith Morgan, PhD</a:t>
            </a:r>
          </a:p>
          <a:p>
            <a:endParaRPr lang="en-US" altLang="en-US" dirty="0" smtClean="0">
              <a:solidFill>
                <a:srgbClr val="CCEC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</a:t>
            </a:r>
            <a:r>
              <a:rPr lang="en-US" altLang="en-US" smtClean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Statistical Colleagues</a:t>
            </a:r>
            <a:endParaRPr lang="en-US" altLang="en-US" dirty="0">
              <a:solidFill>
                <a:srgbClr val="CCEC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r>
              <a:rPr lang="en-US" altLang="en-US" sz="2000" dirty="0" smtClean="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Aidan Wright, PhD</a:t>
            </a:r>
          </a:p>
          <a:p>
            <a:endParaRPr lang="en-US" altLang="en-US" dirty="0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dirty="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Grant support. </a:t>
            </a:r>
            <a:r>
              <a:rPr lang="en-US" altLang="en-US" sz="2000" dirty="0" smtClean="0">
                <a:latin typeface="Arial" panose="020B0604020202020204" pitchFamily="34" charset="0"/>
                <a:sym typeface="Monotype Sorts" pitchFamily="2" charset="2"/>
              </a:rPr>
              <a:t>Administrative </a:t>
            </a:r>
            <a:r>
              <a:rPr lang="en-US" altLang="en-US" sz="2000" dirty="0">
                <a:latin typeface="Arial" panose="020B0604020202020204" pitchFamily="34" charset="0"/>
                <a:sym typeface="Monotype Sorts" pitchFamily="2" charset="2"/>
              </a:rPr>
              <a:t>supplement to</a:t>
            </a:r>
            <a:r>
              <a:rPr lang="en-US" altLang="en-US" sz="2000" dirty="0">
                <a:latin typeface="Arial" panose="020B0604020202020204" pitchFamily="34" charset="0"/>
              </a:rPr>
              <a:t> R01 MH83647; </a:t>
            </a:r>
            <a:r>
              <a:rPr lang="en-US" altLang="en-US" sz="2000" dirty="0" smtClean="0">
                <a:latin typeface="Arial" panose="020B0604020202020204" pitchFamily="34" charset="0"/>
              </a:rPr>
              <a:t>Additional </a:t>
            </a:r>
            <a:r>
              <a:rPr lang="en-US" altLang="en-US" sz="2000" dirty="0">
                <a:latin typeface="Arial Unicode MS" panose="020B0604020202020204" pitchFamily="34" charset="-128"/>
                <a:sym typeface="Monotype Sorts" pitchFamily="2" charset="2"/>
              </a:rPr>
              <a:t>NIMH (MH64144, MH61948, MH085874), and the Pittsburgh Mind-Body Center (HL076852</a:t>
            </a:r>
            <a:r>
              <a:rPr lang="en-US" altLang="en-US" sz="2000" dirty="0" smtClean="0">
                <a:latin typeface="Arial Unicode MS" panose="020B0604020202020204" pitchFamily="34" charset="-128"/>
                <a:sym typeface="Monotype Sorts" pitchFamily="2" charset="2"/>
              </a:rPr>
              <a:t>)</a:t>
            </a:r>
            <a:endParaRPr lang="en-US" altLang="en-US" sz="2000" dirty="0">
              <a:solidFill>
                <a:srgbClr val="FFFF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2584450" y="0"/>
            <a:ext cx="373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00"/>
                </a:solidFill>
                <a:latin typeface="Arial Unicode MS" panose="020B0604020202020204" pitchFamily="34" charset="-128"/>
              </a:rPr>
              <a:t>Acknowledgements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85800" y="6096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590800" y="220663"/>
            <a:ext cx="65151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a-DK" altLang="en-US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a-DK" altLang="en-US" dirty="0">
                <a:solidFill>
                  <a:srgbClr val="CCEC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</a:t>
            </a:r>
            <a:r>
              <a:rPr lang="en-US" altLang="en-US" sz="2800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</a:t>
            </a:r>
            <a:endParaRPr lang="da-DK" altLang="en-US" sz="28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da-DK" altLang="en-US" sz="2800" dirty="0">
                <a:solidFill>
                  <a:srgbClr val="CCEC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Women are about twice as likely as men to experience a lifetime episode of depression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 Greater sensitivity to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depresso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-genic effects of interpersonal  life stress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 High anxiety comorbidity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</a:t>
            </a:r>
          </a:p>
          <a:p>
            <a:pPr>
              <a:buFont typeface="Monotype Sorts" pitchFamily="2" charset="2"/>
              <a:buChar char="u"/>
            </a:pPr>
            <a:r>
              <a:rPr lang="en-US" altLang="en-US" sz="2800" dirty="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 Maternal Transmission of MDD Risk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 Offspring of depressed mothers have 2- to 5-fold increased risk of psychiatric illness (and poorer treatment outcomes) </a:t>
            </a:r>
          </a:p>
          <a:p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 </a:t>
            </a:r>
            <a:r>
              <a:rPr lang="en-US" altLang="en-US" sz="2800" i="1" dirty="0">
                <a:solidFill>
                  <a:srgbClr val="FFFF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How is this risk transmitted?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46088" y="228600"/>
            <a:ext cx="8193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FF66"/>
                </a:solidFill>
                <a:latin typeface="Arial" panose="020B0604020202020204" pitchFamily="34" charset="0"/>
              </a:rPr>
              <a:t>Women, MDD and the Social Modulation of Stress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85800" y="8382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341" name="Picture 6" descr="depre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57300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Depression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2524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04800" y="-76200"/>
            <a:ext cx="85344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a-DK" altLang="en-US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a-DK" altLang="en-US">
                <a:solidFill>
                  <a:srgbClr val="CCEC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</a:t>
            </a:r>
            <a:r>
              <a:rPr lang="en-US" altLang="en-US" sz="280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</a:t>
            </a:r>
            <a:endParaRPr lang="da-DK" altLang="en-US" sz="280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da-DK" altLang="en-US" sz="2800">
                <a:solidFill>
                  <a:srgbClr val="CCEC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80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Early (proxy) findings regarding dysregulation of adaptive social modulation of stress in depression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Impact of thinking of a close/love relationship among depressed and non-depressed women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Impact of talking about a child-focused conflict among depressed moms</a:t>
            </a:r>
            <a:endParaRPr lang="en-US" altLang="en-US" sz="2800">
              <a:solidFill>
                <a:srgbClr val="CCECFF"/>
              </a:solidFill>
              <a:latin typeface="Arial" panose="020B0604020202020204" pitchFamily="34" charset="0"/>
              <a:sym typeface="Monotype Sorts" pitchFamily="2" charset="2"/>
            </a:endParaRPr>
          </a:p>
          <a:p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 Moms pilot research – Linking maternal-child social interaction data</a:t>
            </a:r>
          </a:p>
          <a:p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 Basic Study Platform </a:t>
            </a:r>
          </a:p>
          <a:p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 Multiple mechanisms and data streams</a:t>
            </a:r>
          </a:p>
          <a:p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</a:t>
            </a:r>
            <a:endParaRPr lang="en-US" altLang="en-US" sz="2800">
              <a:solidFill>
                <a:srgbClr val="CCECFF"/>
              </a:solidFill>
              <a:latin typeface="Arial" panose="020B0604020202020204" pitchFamily="34" charset="0"/>
              <a:sym typeface="Monotype Sorts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>
                <a:solidFill>
                  <a:srgbClr val="CCECFF"/>
                </a:solidFill>
                <a:latin typeface="Arial" panose="020B0604020202020204" pitchFamily="34" charset="0"/>
                <a:sym typeface="Monotype Sorts" pitchFamily="2" charset="2"/>
              </a:rPr>
              <a:t>  Potential clinical implications</a:t>
            </a:r>
            <a:endParaRPr lang="en-US" altLang="en-US" sz="2800">
              <a:solidFill>
                <a:srgbClr val="FFFFFF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 Can data inform treatments? 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592513" y="76200"/>
            <a:ext cx="1893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66"/>
                </a:solidFill>
                <a:latin typeface="Arial" panose="020B0604020202020204" pitchFamily="34" charset="0"/>
              </a:rPr>
              <a:t>Overview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685800" y="6858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/>
          <p:cNvSpPr>
            <a:spLocks noChangeShapeType="1"/>
          </p:cNvSpPr>
          <p:nvPr/>
        </p:nvSpPr>
        <p:spPr bwMode="auto">
          <a:xfrm>
            <a:off x="914400" y="4724400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914400" y="4114800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914400" y="1676400"/>
            <a:ext cx="7315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286000" y="2209800"/>
            <a:ext cx="4572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36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3600">
              <a:solidFill>
                <a:srgbClr val="FFFF66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2000">
              <a:solidFill>
                <a:srgbClr val="FFFFFF"/>
              </a:solidFill>
              <a:latin typeface="Arial Unicode MS" panose="020B0604020202020204" pitchFamily="34" charset="-128"/>
            </a:endParaRPr>
          </a:p>
          <a:p>
            <a:pPr algn="ctr"/>
            <a:endParaRPr lang="en-US" altLang="en-US" sz="3200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685800" y="2132013"/>
            <a:ext cx="7696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latin typeface="Arial Unicode MS" panose="020B0604020202020204" pitchFamily="34" charset="-128"/>
                <a:sym typeface="Monotype Sorts" pitchFamily="2" charset="2"/>
              </a:rPr>
              <a:t>Do depressed and non-depressed women show differences in the social modulation of stress?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76263" y="254000"/>
            <a:ext cx="786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00"/>
                </a:solidFill>
                <a:latin typeface="Arial Unicode MS" panose="020B0604020202020204" pitchFamily="34" charset="-128"/>
              </a:rPr>
              <a:t>Proxy Study 1: Biobehavioral Mechanisms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050925" y="1565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69888" y="1030288"/>
            <a:ext cx="85344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 </a:t>
            </a:r>
            <a:r>
              <a:rPr lang="en-US" altLang="en-US" sz="2800">
                <a:solidFill>
                  <a:srgbClr val="CCECFF"/>
                </a:solidFill>
                <a:latin typeface="Arial Unicode MS" panose="020B0604020202020204" pitchFamily="34" charset="-128"/>
              </a:rPr>
              <a:t>19 depressed, 19 controls females age 20-40</a:t>
            </a:r>
          </a:p>
          <a:p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   </a:t>
            </a:r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</a:t>
            </a:r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</a:rPr>
              <a:t>	Medically healthy, not on AD medications</a:t>
            </a:r>
          </a:p>
          <a:p>
            <a:pPr>
              <a:buFont typeface="Monotype Sorts" pitchFamily="2" charset="2"/>
              <a:buChar char="u"/>
            </a:pPr>
            <a:r>
              <a:rPr lang="en-US" altLang="en-US" sz="280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Two experimental tasks (baseline, task, recovery)</a:t>
            </a:r>
            <a:endParaRPr lang="en-US" altLang="en-US" sz="2800">
              <a:solidFill>
                <a:srgbClr val="CCECFF"/>
              </a:solidFill>
              <a:latin typeface="Arial Unicode MS" panose="020B0604020202020204" pitchFamily="34" charset="-128"/>
            </a:endParaRPr>
          </a:p>
          <a:p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   </a:t>
            </a:r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</a:rPr>
              <a:t>	Speech stress task</a:t>
            </a:r>
          </a:p>
          <a:p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   </a:t>
            </a:r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</a:rPr>
              <a:t>	Relationship focused task</a:t>
            </a:r>
            <a:endParaRPr lang="en-US" altLang="en-US" sz="2800">
              <a:latin typeface="Arial Unicode MS" panose="020B0604020202020204" pitchFamily="34" charset="-128"/>
              <a:sym typeface="Monotype Sorts" pitchFamily="2" charset="2"/>
            </a:endParaRPr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1062038" y="4030663"/>
            <a:ext cx="0" cy="11049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-76200" y="5410200"/>
            <a:ext cx="1141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25 m </a:t>
            </a:r>
          </a:p>
          <a:p>
            <a:pPr algn="ctr"/>
            <a:r>
              <a:rPr lang="en-US" altLang="en-US" sz="1400" b="1">
                <a:latin typeface="Arial Unicode MS" panose="020B0604020202020204" pitchFamily="34" charset="-128"/>
              </a:rPr>
              <a:t>Habituation 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1104900" y="5153025"/>
            <a:ext cx="11049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20  minute</a:t>
            </a:r>
          </a:p>
          <a:p>
            <a:pPr algn="ctr"/>
            <a:endParaRPr lang="en-US" altLang="en-US" sz="140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b="1">
                <a:latin typeface="Arial Unicode MS" panose="020B0604020202020204" pitchFamily="34" charset="-128"/>
              </a:rPr>
              <a:t>Resting</a:t>
            </a:r>
          </a:p>
          <a:p>
            <a:pPr algn="ctr"/>
            <a:r>
              <a:rPr lang="en-US" altLang="en-US" sz="1400" b="1">
                <a:latin typeface="Arial Unicode MS" panose="020B0604020202020204" pitchFamily="34" charset="-128"/>
              </a:rPr>
              <a:t>Baseline</a:t>
            </a:r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1671638" y="4030663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1366838" y="4030663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3789363" y="4038600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1198563" y="3352800"/>
            <a:ext cx="235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FFFFFF"/>
                </a:solidFill>
                <a:latin typeface="Arial Unicode MS" panose="020B0604020202020204" pitchFamily="34" charset="-128"/>
              </a:rPr>
              <a:t>Blood draws q5 minutes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4414838" y="4030663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228600" y="4343400"/>
            <a:ext cx="4475163" cy="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228600" y="4030663"/>
            <a:ext cx="0" cy="14097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2265363" y="4038600"/>
            <a:ext cx="0" cy="11049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1960563" y="4038600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703763" y="4038600"/>
            <a:ext cx="0" cy="11049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2570163" y="4030663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263650" y="3770313"/>
            <a:ext cx="3760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FFFF"/>
                </a:solidFill>
                <a:latin typeface="Arial Unicode MS" panose="020B0604020202020204" pitchFamily="34" charset="-128"/>
              </a:rPr>
              <a:t>1    2     3     4      5     6     7     8     9    10    11   12   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95600" y="4038600"/>
            <a:ext cx="0" cy="11049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2195513" y="5486400"/>
            <a:ext cx="7731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10  min</a:t>
            </a:r>
          </a:p>
          <a:p>
            <a:pPr algn="ctr"/>
            <a:endParaRPr lang="en-US" altLang="en-US" sz="140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b="1">
                <a:latin typeface="Arial Unicode MS" panose="020B0604020202020204" pitchFamily="34" charset="-128"/>
              </a:rPr>
              <a:t>TASK</a:t>
            </a:r>
          </a:p>
          <a:p>
            <a:pPr algn="ctr"/>
            <a:r>
              <a:rPr lang="en-US" altLang="en-US" sz="1400" b="1">
                <a:latin typeface="Arial Unicode MS" panose="020B0604020202020204" pitchFamily="34" charset="-128"/>
              </a:rPr>
              <a:t># 1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3238500" y="4648200"/>
            <a:ext cx="11334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latin typeface="Arial Unicode MS" panose="020B0604020202020204" pitchFamily="34" charset="-128"/>
              </a:rPr>
              <a:t>30  minute</a:t>
            </a:r>
          </a:p>
          <a:p>
            <a:pPr algn="ctr"/>
            <a:endParaRPr lang="en-US" altLang="en-US" sz="160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600" b="1">
                <a:latin typeface="Arial Unicode MS" panose="020B0604020202020204" pitchFamily="34" charset="-128"/>
              </a:rPr>
              <a:t>Resting</a:t>
            </a:r>
          </a:p>
          <a:p>
            <a:pPr algn="ctr"/>
            <a:r>
              <a:rPr lang="en-US" altLang="en-US" sz="1600" b="1">
                <a:latin typeface="Arial Unicode MS" panose="020B0604020202020204" pitchFamily="34" charset="-128"/>
              </a:rPr>
              <a:t>Recovery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4094163" y="4038600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3484563" y="4038600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3179763" y="4038600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5334000" y="4030663"/>
            <a:ext cx="0" cy="11049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35" name="Rectangle 28"/>
          <p:cNvSpPr>
            <a:spLocks noChangeArrowheads="1"/>
          </p:cNvSpPr>
          <p:nvPr/>
        </p:nvSpPr>
        <p:spPr bwMode="auto">
          <a:xfrm>
            <a:off x="5427663" y="5181600"/>
            <a:ext cx="10112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20  minute</a:t>
            </a:r>
          </a:p>
          <a:p>
            <a:pPr algn="ctr"/>
            <a:endParaRPr lang="en-US" altLang="en-US" sz="140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b="1">
                <a:latin typeface="Arial Unicode MS" panose="020B0604020202020204" pitchFamily="34" charset="-128"/>
              </a:rPr>
              <a:t>Resting</a:t>
            </a:r>
          </a:p>
          <a:p>
            <a:pPr algn="ctr"/>
            <a:r>
              <a:rPr lang="en-US" altLang="en-US" sz="1400" b="1">
                <a:latin typeface="Arial Unicode MS" panose="020B0604020202020204" pitchFamily="34" charset="-128"/>
              </a:rPr>
              <a:t>Baseline</a:t>
            </a:r>
          </a:p>
        </p:txBody>
      </p:sp>
      <p:sp>
        <p:nvSpPr>
          <p:cNvPr id="17436" name="Line 29"/>
          <p:cNvSpPr>
            <a:spLocks noChangeShapeType="1"/>
          </p:cNvSpPr>
          <p:nvPr/>
        </p:nvSpPr>
        <p:spPr bwMode="auto">
          <a:xfrm>
            <a:off x="5867400" y="4038600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37" name="Line 30"/>
          <p:cNvSpPr>
            <a:spLocks noChangeShapeType="1"/>
          </p:cNvSpPr>
          <p:nvPr/>
        </p:nvSpPr>
        <p:spPr bwMode="auto">
          <a:xfrm>
            <a:off x="5562600" y="4038600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38" name="Line 31"/>
          <p:cNvSpPr>
            <a:spLocks noChangeShapeType="1"/>
          </p:cNvSpPr>
          <p:nvPr/>
        </p:nvSpPr>
        <p:spPr bwMode="auto">
          <a:xfrm>
            <a:off x="8023225" y="4038600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39" name="Line 32"/>
          <p:cNvSpPr>
            <a:spLocks noChangeShapeType="1"/>
          </p:cNvSpPr>
          <p:nvPr/>
        </p:nvSpPr>
        <p:spPr bwMode="auto">
          <a:xfrm>
            <a:off x="8648700" y="4030663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0" name="Line 33"/>
          <p:cNvSpPr>
            <a:spLocks noChangeShapeType="1"/>
          </p:cNvSpPr>
          <p:nvPr/>
        </p:nvSpPr>
        <p:spPr bwMode="auto">
          <a:xfrm flipV="1">
            <a:off x="5334000" y="4343400"/>
            <a:ext cx="3603625" cy="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1" name="Line 34"/>
          <p:cNvSpPr>
            <a:spLocks noChangeShapeType="1"/>
          </p:cNvSpPr>
          <p:nvPr/>
        </p:nvSpPr>
        <p:spPr bwMode="auto">
          <a:xfrm>
            <a:off x="6499225" y="4038600"/>
            <a:ext cx="0" cy="11049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2" name="Line 35"/>
          <p:cNvSpPr>
            <a:spLocks noChangeShapeType="1"/>
          </p:cNvSpPr>
          <p:nvPr/>
        </p:nvSpPr>
        <p:spPr bwMode="auto">
          <a:xfrm>
            <a:off x="6194425" y="4038600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3" name="Line 36"/>
          <p:cNvSpPr>
            <a:spLocks noChangeShapeType="1"/>
          </p:cNvSpPr>
          <p:nvPr/>
        </p:nvSpPr>
        <p:spPr bwMode="auto">
          <a:xfrm>
            <a:off x="8937625" y="4038600"/>
            <a:ext cx="0" cy="11049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4" name="Line 37"/>
          <p:cNvSpPr>
            <a:spLocks noChangeShapeType="1"/>
          </p:cNvSpPr>
          <p:nvPr/>
        </p:nvSpPr>
        <p:spPr bwMode="auto">
          <a:xfrm>
            <a:off x="6804025" y="4030663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5" name="Line 38"/>
          <p:cNvSpPr>
            <a:spLocks noChangeShapeType="1"/>
          </p:cNvSpPr>
          <p:nvPr/>
        </p:nvSpPr>
        <p:spPr bwMode="auto">
          <a:xfrm>
            <a:off x="7108825" y="4038600"/>
            <a:ext cx="0" cy="11049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6" name="Rectangle 39"/>
          <p:cNvSpPr>
            <a:spLocks noChangeArrowheads="1"/>
          </p:cNvSpPr>
          <p:nvPr/>
        </p:nvSpPr>
        <p:spPr bwMode="auto">
          <a:xfrm>
            <a:off x="6386513" y="5446713"/>
            <a:ext cx="7731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latin typeface="Arial Unicode MS" panose="020B0604020202020204" pitchFamily="34" charset="-128"/>
              </a:rPr>
              <a:t>10  min</a:t>
            </a:r>
          </a:p>
          <a:p>
            <a:pPr algn="ctr"/>
            <a:endParaRPr lang="en-US" altLang="en-US" sz="140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400" b="1">
                <a:latin typeface="Arial Unicode MS" panose="020B0604020202020204" pitchFamily="34" charset="-128"/>
              </a:rPr>
              <a:t>TASK</a:t>
            </a:r>
          </a:p>
          <a:p>
            <a:pPr algn="ctr"/>
            <a:r>
              <a:rPr lang="en-US" altLang="en-US" sz="1400" b="1">
                <a:latin typeface="Arial Unicode MS" panose="020B0604020202020204" pitchFamily="34" charset="-128"/>
              </a:rPr>
              <a:t># 2</a:t>
            </a:r>
          </a:p>
        </p:txBody>
      </p:sp>
      <p:sp>
        <p:nvSpPr>
          <p:cNvPr id="17447" name="Rectangle 40"/>
          <p:cNvSpPr>
            <a:spLocks noChangeArrowheads="1"/>
          </p:cNvSpPr>
          <p:nvPr/>
        </p:nvSpPr>
        <p:spPr bwMode="auto">
          <a:xfrm>
            <a:off x="7445375" y="4648200"/>
            <a:ext cx="11334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dirty="0">
                <a:latin typeface="Arial Unicode MS" panose="020B0604020202020204" pitchFamily="34" charset="-128"/>
              </a:rPr>
              <a:t>30  minute</a:t>
            </a:r>
          </a:p>
          <a:p>
            <a:pPr algn="ctr"/>
            <a:endParaRPr lang="en-US" altLang="en-US" sz="1600" dirty="0">
              <a:latin typeface="Arial Unicode MS" panose="020B0604020202020204" pitchFamily="34" charset="-128"/>
            </a:endParaRPr>
          </a:p>
          <a:p>
            <a:pPr algn="ctr"/>
            <a:r>
              <a:rPr lang="en-US" altLang="en-US" sz="1600" b="1" dirty="0">
                <a:latin typeface="Arial Unicode MS" panose="020B0604020202020204" pitchFamily="34" charset="-128"/>
              </a:rPr>
              <a:t>Resting</a:t>
            </a:r>
          </a:p>
          <a:p>
            <a:pPr algn="ctr"/>
            <a:r>
              <a:rPr lang="en-US" altLang="en-US" sz="1600" b="1" dirty="0">
                <a:latin typeface="Arial Unicode MS" panose="020B0604020202020204" pitchFamily="34" charset="-128"/>
              </a:rPr>
              <a:t>Recovery</a:t>
            </a:r>
          </a:p>
        </p:txBody>
      </p:sp>
      <p:sp>
        <p:nvSpPr>
          <p:cNvPr id="17448" name="Line 41"/>
          <p:cNvSpPr>
            <a:spLocks noChangeShapeType="1"/>
          </p:cNvSpPr>
          <p:nvPr/>
        </p:nvSpPr>
        <p:spPr bwMode="auto">
          <a:xfrm>
            <a:off x="8328025" y="4038600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9" name="Line 42"/>
          <p:cNvSpPr>
            <a:spLocks noChangeShapeType="1"/>
          </p:cNvSpPr>
          <p:nvPr/>
        </p:nvSpPr>
        <p:spPr bwMode="auto">
          <a:xfrm>
            <a:off x="7718425" y="4038600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0" name="Line 43"/>
          <p:cNvSpPr>
            <a:spLocks noChangeShapeType="1"/>
          </p:cNvSpPr>
          <p:nvPr/>
        </p:nvSpPr>
        <p:spPr bwMode="auto">
          <a:xfrm>
            <a:off x="7413625" y="4038600"/>
            <a:ext cx="0" cy="304800"/>
          </a:xfrm>
          <a:prstGeom prst="line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1" name="Rectangle 44"/>
          <p:cNvSpPr>
            <a:spLocks noChangeArrowheads="1"/>
          </p:cNvSpPr>
          <p:nvPr/>
        </p:nvSpPr>
        <p:spPr bwMode="auto">
          <a:xfrm>
            <a:off x="2362200" y="4800600"/>
            <a:ext cx="457200" cy="6397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52" name="Rectangle 45"/>
          <p:cNvSpPr>
            <a:spLocks noChangeArrowheads="1"/>
          </p:cNvSpPr>
          <p:nvPr/>
        </p:nvSpPr>
        <p:spPr bwMode="auto">
          <a:xfrm>
            <a:off x="6553200" y="4724400"/>
            <a:ext cx="457200" cy="715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53" name="Text Box 46"/>
          <p:cNvSpPr txBox="1">
            <a:spLocks noChangeArrowheads="1"/>
          </p:cNvSpPr>
          <p:nvPr/>
        </p:nvSpPr>
        <p:spPr bwMode="auto">
          <a:xfrm>
            <a:off x="5459413" y="3763963"/>
            <a:ext cx="3760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FFFF"/>
                </a:solidFill>
                <a:latin typeface="Arial Unicode MS" panose="020B0604020202020204" pitchFamily="34" charset="-128"/>
              </a:rPr>
              <a:t>1    2     3     4      5     6     7     8     9    10    11   12   </a:t>
            </a:r>
          </a:p>
        </p:txBody>
      </p:sp>
      <p:sp>
        <p:nvSpPr>
          <p:cNvPr id="17454" name="AutoShape 47"/>
          <p:cNvSpPr>
            <a:spLocks noChangeArrowheads="1"/>
          </p:cNvSpPr>
          <p:nvPr/>
        </p:nvSpPr>
        <p:spPr bwMode="auto">
          <a:xfrm>
            <a:off x="4838700" y="3505200"/>
            <a:ext cx="457200" cy="196850"/>
          </a:xfrm>
          <a:prstGeom prst="downArrow">
            <a:avLst>
              <a:gd name="adj1" fmla="val 50000"/>
              <a:gd name="adj2" fmla="val 370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685800" y="9144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28600" y="609600"/>
            <a:ext cx="8686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>
              <a:solidFill>
                <a:srgbClr val="FFFF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>
                <a:latin typeface="Arial Unicode MS" panose="020B0604020202020204" pitchFamily="34" charset="-128"/>
                <a:sym typeface="Monotype Sorts" pitchFamily="2" charset="2"/>
              </a:rPr>
              <a:t> </a:t>
            </a:r>
            <a:r>
              <a:rPr lang="en-US" altLang="en-US" sz="2800" u="sng">
                <a:latin typeface="Arial Unicode MS" panose="020B0604020202020204" pitchFamily="34" charset="-128"/>
                <a:sym typeface="Monotype Sorts" pitchFamily="2" charset="2"/>
              </a:rPr>
              <a:t>Polyvagal Theory</a:t>
            </a:r>
            <a:r>
              <a:rPr lang="en-US" altLang="en-US" sz="2800">
                <a:latin typeface="Arial Unicode MS" panose="020B0604020202020204" pitchFamily="34" charset="-128"/>
                <a:sym typeface="Monotype Sorts" pitchFamily="2" charset="2"/>
              </a:rPr>
              <a:t> (Porges, 2007) </a:t>
            </a:r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vagal pathways evolved in mammals to allow for social engagement &amp; affiliation via flexible modulation of sympathetic fight-or-flight responses, and facilitation of emotional expression &amp; social communication</a:t>
            </a:r>
          </a:p>
          <a:p>
            <a:endParaRPr lang="en-US" altLang="en-US" sz="2800">
              <a:solidFill>
                <a:srgbClr val="FFFF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336675" y="76200"/>
            <a:ext cx="6470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00"/>
                </a:solidFill>
                <a:latin typeface="Arial Unicode MS" panose="020B0604020202020204" pitchFamily="34" charset="-128"/>
              </a:rPr>
              <a:t>Depression and Vagal Dysfunction</a:t>
            </a:r>
          </a:p>
        </p:txBody>
      </p:sp>
      <p:pic>
        <p:nvPicPr>
          <p:cNvPr id="23556" name="Picture 4" descr="vagus_ner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114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572000" y="3048000"/>
            <a:ext cx="457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Vagal innervation of the myocardicum provides parasympatethic control of heart rate (‘vagal brake’)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Collateral branches also terminate on soft palate, pharynx, larynx, facial muscles - emotional expression and social communication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85800" y="6858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81000" y="838200"/>
            <a:ext cx="86106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02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802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802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802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802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02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02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02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024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2800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 Depression associated with impaired (diminished) cardiac vagal function – Rottenberg, 2007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 </a:t>
            </a:r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</a:t>
            </a: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Relationship may differ by gender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    Diminished RSA also associated with: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       Anxiety, acute stress, social isolation</a:t>
            </a:r>
          </a:p>
          <a:p>
            <a:r>
              <a:rPr lang="en-US" altLang="en-US" sz="2800">
                <a:solidFill>
                  <a:srgbClr val="CCECFF"/>
                </a:solidFill>
                <a:sym typeface="Wingdings" panose="05000000000000000000" pitchFamily="2" charset="2"/>
              </a:rPr>
              <a:t> </a:t>
            </a:r>
            <a:endParaRPr lang="en-US" altLang="en-US" sz="2800">
              <a:solidFill>
                <a:srgbClr val="CCEC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en-US" sz="2800">
                <a:solidFill>
                  <a:srgbClr val="CCEC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D</a:t>
            </a:r>
            <a:r>
              <a:rPr lang="en-US" altLang="en-US" sz="2800">
                <a:solidFill>
                  <a:srgbClr val="CCECFF"/>
                </a:solidFill>
                <a:latin typeface="Arial Unicode MS" panose="020B0604020202020204" pitchFamily="34" charset="-128"/>
                <a:sym typeface="Monotype Sorts" pitchFamily="2" charset="2"/>
              </a:rPr>
              <a:t>iminished vagal function associated with:</a:t>
            </a:r>
          </a:p>
          <a:p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 </a:t>
            </a:r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(1) </a:t>
            </a:r>
            <a:r>
              <a:rPr lang="en-US" altLang="en-US" sz="2800" u="sng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Emotional dysregulation</a:t>
            </a:r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- depression &amp; anxiety</a:t>
            </a:r>
          </a:p>
          <a:p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 (2) </a:t>
            </a:r>
            <a:r>
              <a:rPr lang="en-US" altLang="en-US" sz="2800" u="sng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Social dysfunction</a:t>
            </a:r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Wingdings" panose="05000000000000000000" pitchFamily="2" charset="2"/>
              </a:rPr>
              <a:t> – unmarried, social isolation</a:t>
            </a:r>
          </a:p>
          <a:p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 (3) </a:t>
            </a:r>
            <a:r>
              <a:rPr lang="en-US" altLang="en-US" sz="2800" u="sng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Stress-related CV regulation</a:t>
            </a:r>
            <a:r>
              <a:rPr lang="en-US" altLang="en-US" sz="2800">
                <a:solidFill>
                  <a:srgbClr val="FFFFFF"/>
                </a:solidFill>
                <a:latin typeface="Arial Unicode MS" panose="020B0604020202020204" pitchFamily="34" charset="-128"/>
                <a:sym typeface="Monotype Sorts" pitchFamily="2" charset="2"/>
              </a:rPr>
              <a:t> - CVD risk</a:t>
            </a:r>
            <a:endParaRPr lang="en-US" altLang="en-US" sz="2800">
              <a:solidFill>
                <a:srgbClr val="FFFF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  <a:p>
            <a:endParaRPr lang="en-US" altLang="en-US" sz="2800">
              <a:solidFill>
                <a:srgbClr val="FFFFFF"/>
              </a:solidFill>
              <a:latin typeface="Arial Unicode MS" panose="020B0604020202020204" pitchFamily="34" charset="-128"/>
              <a:sym typeface="Wingdings" panose="05000000000000000000" pitchFamily="2" charset="2"/>
            </a:endParaRPr>
          </a:p>
          <a:p>
            <a:endParaRPr lang="en-US" altLang="en-US" sz="2800"/>
          </a:p>
          <a:p>
            <a:pPr>
              <a:buFont typeface="Monotype Sorts" pitchFamily="2" charset="2"/>
              <a:buNone/>
            </a:pPr>
            <a:endParaRPr lang="en-US" altLang="en-US" sz="2800">
              <a:solidFill>
                <a:srgbClr val="FFFFFF"/>
              </a:solidFill>
              <a:latin typeface="Arial Unicode MS" panose="020B0604020202020204" pitchFamily="34" charset="-128"/>
              <a:sym typeface="Monotype Sorts" pitchFamily="2" charset="2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475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00"/>
                </a:solidFill>
                <a:latin typeface="Arial Unicode MS" panose="020B0604020202020204" pitchFamily="34" charset="-128"/>
              </a:rPr>
              <a:t>MDD, Social Dysfunction and the Vagus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85800" y="1066800"/>
            <a:ext cx="7543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17268</TotalTime>
  <Words>1603</Words>
  <Application>Microsoft Macintosh PowerPoint</Application>
  <PresentationFormat>On-screen Show (4:3)</PresentationFormat>
  <Paragraphs>332</Paragraphs>
  <Slides>32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Century Gothic</vt:lpstr>
      <vt:lpstr>Arial Unicode MS</vt:lpstr>
      <vt:lpstr>Calibri</vt:lpstr>
      <vt:lpstr>Wingdings 2</vt:lpstr>
      <vt:lpstr>Verdana</vt:lpstr>
      <vt:lpstr>Verve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cyranowskijm</dc:creator>
  <cp:lastModifiedBy>Kelly Rentscher</cp:lastModifiedBy>
  <cp:revision>490</cp:revision>
  <cp:lastPrinted>2003-02-18T22:27:32Z</cp:lastPrinted>
  <dcterms:created xsi:type="dcterms:W3CDTF">2001-02-14T15:18:30Z</dcterms:created>
  <dcterms:modified xsi:type="dcterms:W3CDTF">2014-11-17T17:12:54Z</dcterms:modified>
</cp:coreProperties>
</file>