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3.bin" ContentType="application/vnd.openxmlformats-officedocument.oleObject"/>
  <Override PartName="/ppt/notesSlides/notesSlide22.xml" ContentType="application/vnd.openxmlformats-officedocument.presentationml.notesSlide+xml"/>
  <Override PartName="/ppt/embeddings/oleObject4.bin" ContentType="application/vnd.openxmlformats-officedocument.oleObject"/>
  <Override PartName="/ppt/notesSlides/notesSlide23.xml" ContentType="application/vnd.openxmlformats-officedocument.presentationml.notesSlide+xml"/>
  <Override PartName="/ppt/embeddings/oleObject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256" r:id="rId2"/>
    <p:sldId id="781" r:id="rId3"/>
    <p:sldId id="649" r:id="rId4"/>
    <p:sldId id="760" r:id="rId5"/>
    <p:sldId id="759" r:id="rId6"/>
    <p:sldId id="465" r:id="rId7"/>
    <p:sldId id="466" r:id="rId8"/>
    <p:sldId id="467" r:id="rId9"/>
    <p:sldId id="507" r:id="rId10"/>
    <p:sldId id="761" r:id="rId11"/>
    <p:sldId id="762" r:id="rId12"/>
    <p:sldId id="763" r:id="rId13"/>
    <p:sldId id="764" r:id="rId14"/>
    <p:sldId id="765" r:id="rId15"/>
    <p:sldId id="766" r:id="rId16"/>
    <p:sldId id="767" r:id="rId17"/>
    <p:sldId id="769" r:id="rId18"/>
    <p:sldId id="770" r:id="rId19"/>
    <p:sldId id="771" r:id="rId20"/>
    <p:sldId id="773" r:id="rId21"/>
    <p:sldId id="774" r:id="rId22"/>
    <p:sldId id="775" r:id="rId23"/>
    <p:sldId id="782" r:id="rId24"/>
    <p:sldId id="776" r:id="rId25"/>
    <p:sldId id="777" r:id="rId26"/>
    <p:sldId id="779" r:id="rId27"/>
    <p:sldId id="778" r:id="rId28"/>
    <p:sldId id="780" r:id="rId29"/>
    <p:sldId id="753" r:id="rId30"/>
    <p:sldId id="754" r:id="rId31"/>
    <p:sldId id="755" r:id="rId32"/>
  </p:sldIdLst>
  <p:sldSz cx="9144000" cy="6858000" type="screen4x3"/>
  <p:notesSz cx="6781800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rgbClr val="043169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rgbClr val="043169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rgbClr val="043169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rgbClr val="043169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rgbClr val="04316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4316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4316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4316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4316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0024081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7C80"/>
    <a:srgbClr val="3333FF"/>
    <a:srgbClr val="3333CC"/>
    <a:srgbClr val="008000"/>
    <a:srgbClr val="FF3300"/>
    <a:srgbClr val="FF0000"/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595" autoAdjust="0"/>
  </p:normalViewPr>
  <p:slideViewPr>
    <p:cSldViewPr>
      <p:cViewPr varScale="1">
        <p:scale>
          <a:sx n="77" d="100"/>
          <a:sy n="77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l" defTabSz="8810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l" defTabSz="8810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6A2214-FDCA-45E3-80E3-66C4D7F589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463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l" defTabSz="93186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260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l" defTabSz="93186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EA89D1-C57C-4EAC-A3A3-9F81E3244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12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3180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0943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81083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59025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3570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48733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32710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45392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05133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91087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4070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8178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34958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40100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90779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92014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13908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65624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63740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AADA4-E06C-445E-9D25-7517F10DA03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87024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64E83-2811-43AB-BB43-EFA67440DD6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643057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48103-1A17-47C8-AE51-8E3DC9D4BBC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6085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3629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DA884-9568-4CE6-8463-970AA86D9F9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8223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189DD-4722-4BE9-B03E-6E57B55AACE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9208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9CB0-0A34-4BF1-8FFF-4E48AAB0322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072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2176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5808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6CA62-B23A-4982-B0AA-14A4D4BB221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3553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5" name="Text Box 6"/>
          <p:cNvSpPr txBox="1">
            <a:spLocks noChangeAspect="1" noChangeArrowheads="1"/>
          </p:cNvSpPr>
          <p:nvPr/>
        </p:nvSpPr>
        <p:spPr bwMode="auto">
          <a:xfrm>
            <a:off x="0" y="0"/>
            <a:ext cx="134604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0825" cy="9001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pic>
        <p:nvPicPr>
          <p:cNvPr id="7" name="Picture 8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738" y="114300"/>
            <a:ext cx="3905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_KUL_1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7588"/>
            <a:ext cx="26987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577781-09E9-4B91-94AF-AFFEF6AF8E7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BDC95-A36C-4CD9-95F1-7A9AE254053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4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4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6E38-951F-469F-B1D3-D4D7CE36F0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836613"/>
            <a:ext cx="8229600" cy="5284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8FE0-52A5-493E-BAD3-6B3D1AB7099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BEEB-3F16-4953-9309-598A87E8579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0535-05BD-41DB-8EC7-627AF37A7B0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6DAA-3F9B-479F-9453-26F38D49BF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B217-6860-49FD-A1AD-6C961BED089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435E-046D-4A4B-BF6F-CAA514A72A5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7A2A-9680-4459-9807-1BA9706B19F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C8FF-3E32-4EEB-9480-EEB387BAAC2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6E09-8382-4E27-AA9F-F0968EFF150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A68B3E-F757-489C-90D0-68A1819568E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97286" name="Text Box 6"/>
          <p:cNvSpPr txBox="1">
            <a:spLocks noChangeAspect="1" noChangeArrowheads="1"/>
          </p:cNvSpPr>
          <p:nvPr/>
        </p:nvSpPr>
        <p:spPr bwMode="auto">
          <a:xfrm>
            <a:off x="0" y="0"/>
            <a:ext cx="134604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6151" name="Picture 7" descr="P_KUL_1c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162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316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316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316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316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4316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4316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4316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4316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4316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431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Univers" pitchFamily="34" charset="0"/>
        <a:buChar char="-"/>
        <a:defRPr sz="2800">
          <a:solidFill>
            <a:srgbClr val="04316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4316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4316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4316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4316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4316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4316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43169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jpeg"/><Relationship Id="rId7" Type="http://schemas.openxmlformats.org/officeDocument/2006/relationships/image" Target="../media/image8.jp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jpeg"/><Relationship Id="rId7" Type="http://schemas.openxmlformats.org/officeDocument/2006/relationships/image" Target="../media/image8.jp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jpeg"/><Relationship Id="rId7" Type="http://schemas.openxmlformats.org/officeDocument/2006/relationships/image" Target="../media/image8.jp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jpeg"/><Relationship Id="rId7" Type="http://schemas.openxmlformats.org/officeDocument/2006/relationships/image" Target="../media/image8.jpg"/><Relationship Id="rId8" Type="http://schemas.openxmlformats.org/officeDocument/2006/relationships/image" Target="../media/image6.jpg"/><Relationship Id="rId9" Type="http://schemas.openxmlformats.org/officeDocument/2006/relationships/image" Target="../media/image18.png"/><Relationship Id="rId10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e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6" Type="http://schemas.openxmlformats.org/officeDocument/2006/relationships/image" Target="../media/image8.jp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e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6" Type="http://schemas.openxmlformats.org/officeDocument/2006/relationships/image" Target="../media/image8.jp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e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jpeg"/><Relationship Id="rId7" Type="http://schemas.openxmlformats.org/officeDocument/2006/relationships/image" Target="../media/image8.jpg"/><Relationship Id="rId8" Type="http://schemas.openxmlformats.org/officeDocument/2006/relationships/image" Target="../media/image6.jpg"/><Relationship Id="rId9" Type="http://schemas.openxmlformats.org/officeDocument/2006/relationships/image" Target="../media/image18.png"/><Relationship Id="rId10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kuppens@kuleuven.be" TargetMode="External"/><Relationship Id="rId4" Type="http://schemas.openxmlformats.org/officeDocument/2006/relationships/hyperlink" Target="mailto:eva.ceulemans@kuleuven.be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jpe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Emotion dynamics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076700"/>
            <a:ext cx="6729412" cy="1752600"/>
          </a:xfrm>
        </p:spPr>
        <p:txBody>
          <a:bodyPr/>
          <a:lstStyle/>
          <a:p>
            <a:pPr eaLnBrk="1" hangingPunct="1"/>
            <a:r>
              <a:rPr lang="en-US" sz="2800" smtClean="0"/>
              <a:t>Research Group Quantitative Psychology and Individual Differences</a:t>
            </a:r>
          </a:p>
          <a:p>
            <a:pPr eaLnBrk="1" hangingPunct="1"/>
            <a:r>
              <a:rPr lang="en-US" sz="2000" smtClean="0"/>
              <a:t>University of Leuven, Belgium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108520" y="1125538"/>
            <a:ext cx="9252520" cy="5732462"/>
          </a:xfrm>
          <a:prstGeom prst="rect">
            <a:avLst/>
          </a:prstGeom>
          <a:solidFill>
            <a:srgbClr val="04326A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1440" y="2174999"/>
            <a:ext cx="835501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A network approach to emotion dynamics in dyads</a:t>
            </a:r>
          </a:p>
          <a:p>
            <a:pPr>
              <a:defRPr/>
            </a:pPr>
            <a:endParaRPr lang="en-US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64" name="Picture 6" descr="Logo-sedes-KULeu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4450"/>
            <a:ext cx="6302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1439" y="3981404"/>
            <a:ext cx="850112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n-lt"/>
              </a:rPr>
              <a:t>Peter Kuppens and Eva Ceulemans</a:t>
            </a:r>
          </a:p>
          <a:p>
            <a:pPr>
              <a:spcBef>
                <a:spcPct val="20000"/>
              </a:spcBef>
              <a:defRPr/>
            </a:pPr>
            <a:endParaRPr lang="en-US" sz="2800" b="1" kern="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KU Leuven - University of Leuven, Belgium</a:t>
            </a:r>
          </a:p>
          <a:p>
            <a:pPr>
              <a:spcBef>
                <a:spcPct val="20000"/>
              </a:spcBef>
              <a:defRPr/>
            </a:pPr>
            <a:endParaRPr lang="en-US" kern="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kern="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40425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Network </a:t>
            </a:r>
            <a:r>
              <a:rPr lang="en-GB" sz="2000" b="1" dirty="0">
                <a:sym typeface="Symbol"/>
              </a:rPr>
              <a:t>approach to emotion </a:t>
            </a:r>
            <a:r>
              <a:rPr lang="en-GB" sz="2000" b="1" dirty="0" smtClean="0">
                <a:sym typeface="Symbol"/>
              </a:rPr>
              <a:t>dynamics:</a:t>
            </a:r>
          </a:p>
          <a:p>
            <a:pPr eaLnBrk="1" hangingPunct="1">
              <a:buFontTx/>
              <a:buNone/>
            </a:pPr>
            <a:endParaRPr lang="en-GB" sz="2000" b="1" dirty="0" smtClean="0">
              <a:sym typeface="Symbol"/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Emotion system as network</a:t>
            </a:r>
            <a:endParaRPr lang="en-GB" sz="2000" b="1" dirty="0">
              <a:sym typeface="Symbol"/>
            </a:endParaRPr>
          </a:p>
          <a:p>
            <a:pPr eaLnBrk="1" hangingPunct="1">
              <a:buFontTx/>
              <a:buChar char="-"/>
            </a:pPr>
            <a:r>
              <a:rPr lang="en-GB" sz="2000" dirty="0" smtClean="0">
                <a:sym typeface="Symbol"/>
              </a:rPr>
              <a:t>Different emotional states (components) form </a:t>
            </a:r>
            <a:r>
              <a:rPr lang="en-GB" sz="2000" u="sng" dirty="0" smtClean="0">
                <a:sym typeface="Symbol"/>
              </a:rPr>
              <a:t>nodes</a:t>
            </a:r>
            <a:r>
              <a:rPr lang="en-GB" sz="2000" dirty="0" smtClean="0">
                <a:sym typeface="Symbol"/>
              </a:rPr>
              <a:t> in network</a:t>
            </a:r>
          </a:p>
          <a:p>
            <a:pPr eaLnBrk="1" hangingPunct="1">
              <a:buFontTx/>
              <a:buChar char="-"/>
            </a:pPr>
            <a:r>
              <a:rPr lang="en-GB" sz="2000" dirty="0" smtClean="0">
                <a:sym typeface="Symbol"/>
              </a:rPr>
              <a:t>Dynamic interrelations between emotions (components) captured as connections (</a:t>
            </a:r>
            <a:r>
              <a:rPr lang="en-GB" sz="2000" u="sng" dirty="0" smtClean="0">
                <a:sym typeface="Symbol"/>
              </a:rPr>
              <a:t>edges</a:t>
            </a:r>
            <a:r>
              <a:rPr lang="en-GB" sz="2000" dirty="0" smtClean="0">
                <a:sym typeface="Symbol"/>
              </a:rPr>
              <a:t>) between nodes across time  </a:t>
            </a:r>
            <a:endParaRPr lang="en-GB" sz="2000" dirty="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Emotion networks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809808" y="1628657"/>
            <a:ext cx="3919972" cy="3528535"/>
            <a:chOff x="4809808" y="1628657"/>
            <a:chExt cx="3919972" cy="3528535"/>
          </a:xfrm>
        </p:grpSpPr>
        <p:sp>
          <p:nvSpPr>
            <p:cNvPr id="22" name="Oval 21"/>
            <p:cNvSpPr/>
            <p:nvPr/>
          </p:nvSpPr>
          <p:spPr bwMode="auto">
            <a:xfrm>
              <a:off x="4809808" y="2540998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407659" y="4132459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765239" y="2529842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188091" y="4148937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271755" y="1628657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731638"/>
              <a:ext cx="1039239" cy="809360"/>
            </a:xfrm>
            <a:prstGeom prst="rect">
              <a:avLst/>
            </a:prstGeom>
            <a:ln>
              <a:solidFill>
                <a:srgbClr val="3333FF"/>
              </a:solidFill>
            </a:ln>
            <a:effectLst>
              <a:softEdge rad="1270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708920"/>
              <a:ext cx="857850" cy="62626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109" y="4293096"/>
              <a:ext cx="937643" cy="639941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091" y="4283949"/>
              <a:ext cx="984309" cy="738232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311" y="2624831"/>
              <a:ext cx="894398" cy="818279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21513" name="Freeform 21512"/>
          <p:cNvSpPr/>
          <p:nvPr/>
        </p:nvSpPr>
        <p:spPr bwMode="auto">
          <a:xfrm>
            <a:off x="6452483" y="1203131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652120" y="5091563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8684731" y="2715299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4355976" y="2859315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532603" y="5085184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5" name="Freeform 21514"/>
          <p:cNvSpPr/>
          <p:nvPr/>
        </p:nvSpPr>
        <p:spPr bwMode="auto">
          <a:xfrm>
            <a:off x="5502166" y="2096814"/>
            <a:ext cx="788275" cy="472965"/>
          </a:xfrm>
          <a:custGeom>
            <a:avLst/>
            <a:gdLst>
              <a:gd name="connsiteX0" fmla="*/ 0 w 788275"/>
              <a:gd name="connsiteY0" fmla="*/ 472965 h 472965"/>
              <a:gd name="connsiteX1" fmla="*/ 189186 w 788275"/>
              <a:gd name="connsiteY1" fmla="*/ 94593 h 472965"/>
              <a:gd name="connsiteX2" fmla="*/ 788275 w 788275"/>
              <a:gd name="connsiteY2" fmla="*/ 0 h 47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275" h="472965">
                <a:moveTo>
                  <a:pt x="0" y="472965"/>
                </a:moveTo>
                <a:cubicBezTo>
                  <a:pt x="28903" y="323192"/>
                  <a:pt x="57807" y="173420"/>
                  <a:pt x="189186" y="94593"/>
                </a:cubicBezTo>
                <a:cubicBezTo>
                  <a:pt x="320565" y="15766"/>
                  <a:pt x="554420" y="7883"/>
                  <a:pt x="78827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5717881" y="2529842"/>
            <a:ext cx="572559" cy="467110"/>
          </a:xfrm>
          <a:custGeom>
            <a:avLst/>
            <a:gdLst>
              <a:gd name="connsiteX0" fmla="*/ 0 w 788275"/>
              <a:gd name="connsiteY0" fmla="*/ 472965 h 472965"/>
              <a:gd name="connsiteX1" fmla="*/ 189186 w 788275"/>
              <a:gd name="connsiteY1" fmla="*/ 94593 h 472965"/>
              <a:gd name="connsiteX2" fmla="*/ 788275 w 788275"/>
              <a:gd name="connsiteY2" fmla="*/ 0 h 47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275" h="472965">
                <a:moveTo>
                  <a:pt x="0" y="472965"/>
                </a:moveTo>
                <a:cubicBezTo>
                  <a:pt x="28903" y="323192"/>
                  <a:pt x="57807" y="173420"/>
                  <a:pt x="189186" y="94593"/>
                </a:cubicBezTo>
                <a:cubicBezTo>
                  <a:pt x="320565" y="15766"/>
                  <a:pt x="554420" y="7883"/>
                  <a:pt x="78827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7" name="Freeform 21516"/>
          <p:cNvSpPr/>
          <p:nvPr/>
        </p:nvSpPr>
        <p:spPr bwMode="auto">
          <a:xfrm>
            <a:off x="5801710" y="2869324"/>
            <a:ext cx="1963529" cy="141890"/>
          </a:xfrm>
          <a:custGeom>
            <a:avLst/>
            <a:gdLst>
              <a:gd name="connsiteX0" fmla="*/ 0 w 2002221"/>
              <a:gd name="connsiteY0" fmla="*/ 141890 h 141890"/>
              <a:gd name="connsiteX1" fmla="*/ 898635 w 2002221"/>
              <a:gd name="connsiteY1" fmla="*/ 0 h 141890"/>
              <a:gd name="connsiteX2" fmla="*/ 2002221 w 2002221"/>
              <a:gd name="connsiteY2" fmla="*/ 141890 h 14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221" h="141890">
                <a:moveTo>
                  <a:pt x="0" y="141890"/>
                </a:moveTo>
                <a:cubicBezTo>
                  <a:pt x="282466" y="70945"/>
                  <a:pt x="564932" y="0"/>
                  <a:pt x="898635" y="0"/>
                </a:cubicBezTo>
                <a:cubicBezTo>
                  <a:pt x="1232338" y="0"/>
                  <a:pt x="1617279" y="70945"/>
                  <a:pt x="2002221" y="141890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5717882" y="3143094"/>
            <a:ext cx="2080475" cy="141890"/>
          </a:xfrm>
          <a:custGeom>
            <a:avLst/>
            <a:gdLst>
              <a:gd name="connsiteX0" fmla="*/ 0 w 2002221"/>
              <a:gd name="connsiteY0" fmla="*/ 141890 h 141890"/>
              <a:gd name="connsiteX1" fmla="*/ 898635 w 2002221"/>
              <a:gd name="connsiteY1" fmla="*/ 0 h 141890"/>
              <a:gd name="connsiteX2" fmla="*/ 2002221 w 2002221"/>
              <a:gd name="connsiteY2" fmla="*/ 141890 h 14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221" h="141890">
                <a:moveTo>
                  <a:pt x="0" y="141890"/>
                </a:moveTo>
                <a:cubicBezTo>
                  <a:pt x="282466" y="70945"/>
                  <a:pt x="564932" y="0"/>
                  <a:pt x="898635" y="0"/>
                </a:cubicBezTo>
                <a:cubicBezTo>
                  <a:pt x="1232338" y="0"/>
                  <a:pt x="1617279" y="70945"/>
                  <a:pt x="2002221" y="141890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8" name="Freeform 21517"/>
          <p:cNvSpPr/>
          <p:nvPr/>
        </p:nvSpPr>
        <p:spPr bwMode="auto">
          <a:xfrm>
            <a:off x="6810703" y="2632841"/>
            <a:ext cx="551794" cy="1608083"/>
          </a:xfrm>
          <a:custGeom>
            <a:avLst/>
            <a:gdLst>
              <a:gd name="connsiteX0" fmla="*/ 0 w 551794"/>
              <a:gd name="connsiteY0" fmla="*/ 0 h 1608083"/>
              <a:gd name="connsiteX1" fmla="*/ 110359 w 551794"/>
              <a:gd name="connsiteY1" fmla="*/ 1072056 h 1608083"/>
              <a:gd name="connsiteX2" fmla="*/ 551794 w 551794"/>
              <a:gd name="connsiteY2" fmla="*/ 1608083 h 16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794" h="1608083">
                <a:moveTo>
                  <a:pt x="0" y="0"/>
                </a:moveTo>
                <a:cubicBezTo>
                  <a:pt x="9196" y="402021"/>
                  <a:pt x="18393" y="804042"/>
                  <a:pt x="110359" y="1072056"/>
                </a:cubicBezTo>
                <a:cubicBezTo>
                  <a:pt x="202325" y="1340070"/>
                  <a:pt x="377059" y="1474076"/>
                  <a:pt x="551794" y="1608083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9" name="Freeform 21518"/>
          <p:cNvSpPr/>
          <p:nvPr/>
        </p:nvSpPr>
        <p:spPr bwMode="auto">
          <a:xfrm>
            <a:off x="6069724" y="3074276"/>
            <a:ext cx="1702676" cy="1103586"/>
          </a:xfrm>
          <a:custGeom>
            <a:avLst/>
            <a:gdLst>
              <a:gd name="connsiteX0" fmla="*/ 1702676 w 1702676"/>
              <a:gd name="connsiteY0" fmla="*/ 0 h 1103586"/>
              <a:gd name="connsiteX1" fmla="*/ 362607 w 1702676"/>
              <a:gd name="connsiteY1" fmla="*/ 425669 h 1103586"/>
              <a:gd name="connsiteX2" fmla="*/ 0 w 1702676"/>
              <a:gd name="connsiteY2" fmla="*/ 1103586 h 110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2676" h="1103586">
                <a:moveTo>
                  <a:pt x="1702676" y="0"/>
                </a:moveTo>
                <a:cubicBezTo>
                  <a:pt x="1174531" y="120869"/>
                  <a:pt x="646386" y="241738"/>
                  <a:pt x="362607" y="425669"/>
                </a:cubicBezTo>
                <a:cubicBezTo>
                  <a:pt x="78828" y="609600"/>
                  <a:pt x="39414" y="856593"/>
                  <a:pt x="0" y="1103586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0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50" grpId="0" animBg="1"/>
      <p:bldP spid="51" grpId="0" animBg="1"/>
      <p:bldP spid="52" grpId="0" animBg="1"/>
      <p:bldP spid="53" grpId="0" animBg="1"/>
      <p:bldP spid="21515" grpId="0" animBg="1"/>
      <p:bldP spid="56" grpId="0" animBg="1"/>
      <p:bldP spid="21517" grpId="0" animBg="1"/>
      <p:bldP spid="58" grpId="0" animBg="1"/>
      <p:bldP spid="21518" grpId="0" animBg="1"/>
      <p:bldP spid="215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40425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Network </a:t>
            </a:r>
            <a:r>
              <a:rPr lang="en-GB" sz="2000" b="1" dirty="0">
                <a:sym typeface="Symbol"/>
              </a:rPr>
              <a:t>approach to emotion </a:t>
            </a:r>
            <a:r>
              <a:rPr lang="en-GB" sz="2000" b="1" dirty="0" smtClean="0">
                <a:sym typeface="Symbol"/>
              </a:rPr>
              <a:t>dynamics: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/>
              <a:t>Emotion networks</a:t>
            </a:r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60848"/>
            <a:ext cx="4069655" cy="319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063" y="6228020"/>
            <a:ext cx="83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800" dirty="0" smtClean="0"/>
              <a:t>Bringmann et al., 2013, </a:t>
            </a:r>
            <a:r>
              <a:rPr lang="nl-BE" sz="1800" i="1" dirty="0" err="1" smtClean="0"/>
              <a:t>PlosONE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00" y="2132856"/>
            <a:ext cx="4340183" cy="276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9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40425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Network </a:t>
            </a:r>
            <a:r>
              <a:rPr lang="en-GB" sz="2000" b="1" dirty="0">
                <a:sym typeface="Symbol"/>
              </a:rPr>
              <a:t>approach to emotion </a:t>
            </a:r>
            <a:r>
              <a:rPr lang="en-GB" sz="2000" b="1" dirty="0" smtClean="0">
                <a:sym typeface="Symbol"/>
              </a:rPr>
              <a:t>dynamics: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/>
              <a:t>Emotion networks</a:t>
            </a:r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063" y="6228020"/>
            <a:ext cx="83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800" dirty="0" smtClean="0"/>
              <a:t>Bringmann et al., 2014, </a:t>
            </a:r>
            <a:r>
              <a:rPr lang="nl-BE" sz="1800" i="1" dirty="0" err="1" smtClean="0"/>
              <a:t>PsychMedicine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21321"/>
            <a:ext cx="5029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9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40425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Network </a:t>
            </a:r>
            <a:r>
              <a:rPr lang="en-GB" sz="2000" b="1" dirty="0">
                <a:sym typeface="Symbol"/>
              </a:rPr>
              <a:t>approach to emotion </a:t>
            </a:r>
            <a:r>
              <a:rPr lang="en-GB" sz="2000" b="1" dirty="0" smtClean="0">
                <a:sym typeface="Symbol"/>
              </a:rPr>
              <a:t>dynamics: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/>
              <a:t>Emotion networks</a:t>
            </a:r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063" y="6228020"/>
            <a:ext cx="83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800" dirty="0" smtClean="0"/>
              <a:t>Pe et al., 2014, </a:t>
            </a:r>
            <a:r>
              <a:rPr lang="nl-BE" sz="1800" i="1" dirty="0" err="1" smtClean="0"/>
              <a:t>ClinPsychScience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43" y="1535458"/>
            <a:ext cx="3927374" cy="46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0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7704856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Network </a:t>
            </a:r>
            <a:r>
              <a:rPr lang="en-GB" sz="2000" b="1" dirty="0">
                <a:sym typeface="Symbol"/>
              </a:rPr>
              <a:t>approach to </a:t>
            </a:r>
            <a:r>
              <a:rPr lang="en-GB" sz="2000" b="1" dirty="0" smtClean="0">
                <a:sym typeface="Symbol"/>
              </a:rPr>
              <a:t>INTERPERSONAL emotion dynamics: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Emotion networks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 bwMode="auto">
          <a:xfrm>
            <a:off x="4809808" y="2540998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407659" y="4132459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765239" y="2529842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188091" y="4148937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71755" y="1628657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31638"/>
            <a:ext cx="1039239" cy="809360"/>
          </a:xfrm>
          <a:prstGeom prst="rect">
            <a:avLst/>
          </a:prstGeom>
          <a:ln>
            <a:solidFill>
              <a:srgbClr val="3333FF"/>
            </a:solidFill>
          </a:ln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857850" cy="6262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09" y="4293096"/>
            <a:ext cx="937643" cy="6399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91" y="4283949"/>
            <a:ext cx="984309" cy="7382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11" y="2624831"/>
            <a:ext cx="894398" cy="8182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1513" name="Freeform 21512"/>
          <p:cNvSpPr/>
          <p:nvPr/>
        </p:nvSpPr>
        <p:spPr bwMode="auto">
          <a:xfrm>
            <a:off x="6452483" y="1203131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652120" y="5091563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8684731" y="2715299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4355976" y="2859315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532603" y="5085184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5" name="Freeform 21514"/>
          <p:cNvSpPr/>
          <p:nvPr/>
        </p:nvSpPr>
        <p:spPr bwMode="auto">
          <a:xfrm>
            <a:off x="5502166" y="2096814"/>
            <a:ext cx="788275" cy="472965"/>
          </a:xfrm>
          <a:custGeom>
            <a:avLst/>
            <a:gdLst>
              <a:gd name="connsiteX0" fmla="*/ 0 w 788275"/>
              <a:gd name="connsiteY0" fmla="*/ 472965 h 472965"/>
              <a:gd name="connsiteX1" fmla="*/ 189186 w 788275"/>
              <a:gd name="connsiteY1" fmla="*/ 94593 h 472965"/>
              <a:gd name="connsiteX2" fmla="*/ 788275 w 788275"/>
              <a:gd name="connsiteY2" fmla="*/ 0 h 47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275" h="472965">
                <a:moveTo>
                  <a:pt x="0" y="472965"/>
                </a:moveTo>
                <a:cubicBezTo>
                  <a:pt x="28903" y="323192"/>
                  <a:pt x="57807" y="173420"/>
                  <a:pt x="189186" y="94593"/>
                </a:cubicBezTo>
                <a:cubicBezTo>
                  <a:pt x="320565" y="15766"/>
                  <a:pt x="554420" y="7883"/>
                  <a:pt x="78827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5717881" y="2529842"/>
            <a:ext cx="572559" cy="467110"/>
          </a:xfrm>
          <a:custGeom>
            <a:avLst/>
            <a:gdLst>
              <a:gd name="connsiteX0" fmla="*/ 0 w 788275"/>
              <a:gd name="connsiteY0" fmla="*/ 472965 h 472965"/>
              <a:gd name="connsiteX1" fmla="*/ 189186 w 788275"/>
              <a:gd name="connsiteY1" fmla="*/ 94593 h 472965"/>
              <a:gd name="connsiteX2" fmla="*/ 788275 w 788275"/>
              <a:gd name="connsiteY2" fmla="*/ 0 h 47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275" h="472965">
                <a:moveTo>
                  <a:pt x="0" y="472965"/>
                </a:moveTo>
                <a:cubicBezTo>
                  <a:pt x="28903" y="323192"/>
                  <a:pt x="57807" y="173420"/>
                  <a:pt x="189186" y="94593"/>
                </a:cubicBezTo>
                <a:cubicBezTo>
                  <a:pt x="320565" y="15766"/>
                  <a:pt x="554420" y="7883"/>
                  <a:pt x="78827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7" name="Freeform 21516"/>
          <p:cNvSpPr/>
          <p:nvPr/>
        </p:nvSpPr>
        <p:spPr bwMode="auto">
          <a:xfrm>
            <a:off x="5801710" y="2869324"/>
            <a:ext cx="1963529" cy="141890"/>
          </a:xfrm>
          <a:custGeom>
            <a:avLst/>
            <a:gdLst>
              <a:gd name="connsiteX0" fmla="*/ 0 w 2002221"/>
              <a:gd name="connsiteY0" fmla="*/ 141890 h 141890"/>
              <a:gd name="connsiteX1" fmla="*/ 898635 w 2002221"/>
              <a:gd name="connsiteY1" fmla="*/ 0 h 141890"/>
              <a:gd name="connsiteX2" fmla="*/ 2002221 w 2002221"/>
              <a:gd name="connsiteY2" fmla="*/ 141890 h 14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221" h="141890">
                <a:moveTo>
                  <a:pt x="0" y="141890"/>
                </a:moveTo>
                <a:cubicBezTo>
                  <a:pt x="282466" y="70945"/>
                  <a:pt x="564932" y="0"/>
                  <a:pt x="898635" y="0"/>
                </a:cubicBezTo>
                <a:cubicBezTo>
                  <a:pt x="1232338" y="0"/>
                  <a:pt x="1617279" y="70945"/>
                  <a:pt x="2002221" y="141890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5717882" y="3143094"/>
            <a:ext cx="2080475" cy="141890"/>
          </a:xfrm>
          <a:custGeom>
            <a:avLst/>
            <a:gdLst>
              <a:gd name="connsiteX0" fmla="*/ 0 w 2002221"/>
              <a:gd name="connsiteY0" fmla="*/ 141890 h 141890"/>
              <a:gd name="connsiteX1" fmla="*/ 898635 w 2002221"/>
              <a:gd name="connsiteY1" fmla="*/ 0 h 141890"/>
              <a:gd name="connsiteX2" fmla="*/ 2002221 w 2002221"/>
              <a:gd name="connsiteY2" fmla="*/ 141890 h 14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221" h="141890">
                <a:moveTo>
                  <a:pt x="0" y="141890"/>
                </a:moveTo>
                <a:cubicBezTo>
                  <a:pt x="282466" y="70945"/>
                  <a:pt x="564932" y="0"/>
                  <a:pt x="898635" y="0"/>
                </a:cubicBezTo>
                <a:cubicBezTo>
                  <a:pt x="1232338" y="0"/>
                  <a:pt x="1617279" y="70945"/>
                  <a:pt x="2002221" y="141890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8" name="Freeform 21517"/>
          <p:cNvSpPr/>
          <p:nvPr/>
        </p:nvSpPr>
        <p:spPr bwMode="auto">
          <a:xfrm>
            <a:off x="6810703" y="2632841"/>
            <a:ext cx="551794" cy="1608083"/>
          </a:xfrm>
          <a:custGeom>
            <a:avLst/>
            <a:gdLst>
              <a:gd name="connsiteX0" fmla="*/ 0 w 551794"/>
              <a:gd name="connsiteY0" fmla="*/ 0 h 1608083"/>
              <a:gd name="connsiteX1" fmla="*/ 110359 w 551794"/>
              <a:gd name="connsiteY1" fmla="*/ 1072056 h 1608083"/>
              <a:gd name="connsiteX2" fmla="*/ 551794 w 551794"/>
              <a:gd name="connsiteY2" fmla="*/ 1608083 h 16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794" h="1608083">
                <a:moveTo>
                  <a:pt x="0" y="0"/>
                </a:moveTo>
                <a:cubicBezTo>
                  <a:pt x="9196" y="402021"/>
                  <a:pt x="18393" y="804042"/>
                  <a:pt x="110359" y="1072056"/>
                </a:cubicBezTo>
                <a:cubicBezTo>
                  <a:pt x="202325" y="1340070"/>
                  <a:pt x="377059" y="1474076"/>
                  <a:pt x="551794" y="1608083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9" name="Freeform 21518"/>
          <p:cNvSpPr/>
          <p:nvPr/>
        </p:nvSpPr>
        <p:spPr bwMode="auto">
          <a:xfrm>
            <a:off x="6069724" y="3074276"/>
            <a:ext cx="1702676" cy="1103586"/>
          </a:xfrm>
          <a:custGeom>
            <a:avLst/>
            <a:gdLst>
              <a:gd name="connsiteX0" fmla="*/ 1702676 w 1702676"/>
              <a:gd name="connsiteY0" fmla="*/ 0 h 1103586"/>
              <a:gd name="connsiteX1" fmla="*/ 362607 w 1702676"/>
              <a:gd name="connsiteY1" fmla="*/ 425669 h 1103586"/>
              <a:gd name="connsiteX2" fmla="*/ 0 w 1702676"/>
              <a:gd name="connsiteY2" fmla="*/ 1103586 h 110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2676" h="1103586">
                <a:moveTo>
                  <a:pt x="1702676" y="0"/>
                </a:moveTo>
                <a:cubicBezTo>
                  <a:pt x="1174531" y="120869"/>
                  <a:pt x="646386" y="241738"/>
                  <a:pt x="362607" y="425669"/>
                </a:cubicBezTo>
                <a:cubicBezTo>
                  <a:pt x="78828" y="609600"/>
                  <a:pt x="39414" y="856593"/>
                  <a:pt x="0" y="1103586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4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50" grpId="0" animBg="1"/>
      <p:bldP spid="51" grpId="0" animBg="1"/>
      <p:bldP spid="52" grpId="0" animBg="1"/>
      <p:bldP spid="53" grpId="0" animBg="1"/>
      <p:bldP spid="21515" grpId="0" animBg="1"/>
      <p:bldP spid="56" grpId="0" animBg="1"/>
      <p:bldP spid="21517" grpId="0" animBg="1"/>
      <p:bldP spid="58" grpId="0" animBg="1"/>
      <p:bldP spid="21518" grpId="0" animBg="1"/>
      <p:bldP spid="215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1573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Network </a:t>
            </a:r>
            <a:r>
              <a:rPr lang="en-GB" sz="2000" b="1" dirty="0">
                <a:sym typeface="Symbol"/>
              </a:rPr>
              <a:t>approach to INTERPERSONAL</a:t>
            </a:r>
            <a:r>
              <a:rPr lang="en-GB" sz="2000" b="1" dirty="0" smtClean="0">
                <a:sym typeface="Symbol"/>
              </a:rPr>
              <a:t> emotion dynamics: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Emotion networks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6228184" y="1628657"/>
            <a:ext cx="1039239" cy="1008255"/>
            <a:chOff x="6228184" y="1628657"/>
            <a:chExt cx="1039239" cy="1008255"/>
          </a:xfrm>
        </p:grpSpPr>
        <p:sp>
          <p:nvSpPr>
            <p:cNvPr id="10" name="Oval 9"/>
            <p:cNvSpPr/>
            <p:nvPr/>
          </p:nvSpPr>
          <p:spPr bwMode="auto">
            <a:xfrm>
              <a:off x="6271755" y="1628657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731638"/>
              <a:ext cx="1039239" cy="809360"/>
            </a:xfrm>
            <a:prstGeom prst="rect">
              <a:avLst/>
            </a:prstGeom>
            <a:ln>
              <a:solidFill>
                <a:srgbClr val="3333FF"/>
              </a:solidFill>
            </a:ln>
            <a:effectLst>
              <a:softEdge rad="127000"/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4809808" y="2540998"/>
            <a:ext cx="964541" cy="1008255"/>
            <a:chOff x="4809808" y="2540998"/>
            <a:chExt cx="964541" cy="1008255"/>
          </a:xfrm>
        </p:grpSpPr>
        <p:sp>
          <p:nvSpPr>
            <p:cNvPr id="22" name="Oval 21"/>
            <p:cNvSpPr/>
            <p:nvPr/>
          </p:nvSpPr>
          <p:spPr bwMode="auto">
            <a:xfrm>
              <a:off x="4809808" y="2540998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708920"/>
              <a:ext cx="857850" cy="626263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407659" y="4132459"/>
            <a:ext cx="964541" cy="1008255"/>
            <a:chOff x="5407659" y="4132459"/>
            <a:chExt cx="964541" cy="1008255"/>
          </a:xfrm>
        </p:grpSpPr>
        <p:sp>
          <p:nvSpPr>
            <p:cNvPr id="23" name="Oval 22"/>
            <p:cNvSpPr/>
            <p:nvPr/>
          </p:nvSpPr>
          <p:spPr bwMode="auto">
            <a:xfrm>
              <a:off x="5407659" y="4132459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109" y="4293096"/>
              <a:ext cx="937643" cy="639941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7188091" y="4148937"/>
            <a:ext cx="984309" cy="1008255"/>
            <a:chOff x="7188091" y="4148937"/>
            <a:chExt cx="984309" cy="1008255"/>
          </a:xfrm>
        </p:grpSpPr>
        <p:sp>
          <p:nvSpPr>
            <p:cNvPr id="25" name="Oval 24"/>
            <p:cNvSpPr/>
            <p:nvPr/>
          </p:nvSpPr>
          <p:spPr bwMode="auto">
            <a:xfrm>
              <a:off x="7188091" y="4148937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091" y="4283949"/>
              <a:ext cx="984309" cy="738232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7765239" y="2529842"/>
            <a:ext cx="964541" cy="1008255"/>
            <a:chOff x="7765239" y="2529842"/>
            <a:chExt cx="964541" cy="1008255"/>
          </a:xfrm>
        </p:grpSpPr>
        <p:sp>
          <p:nvSpPr>
            <p:cNvPr id="24" name="Oval 23"/>
            <p:cNvSpPr/>
            <p:nvPr/>
          </p:nvSpPr>
          <p:spPr bwMode="auto">
            <a:xfrm>
              <a:off x="7765239" y="2529842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311" y="2624831"/>
              <a:ext cx="894398" cy="818279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69175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42691 -0.0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8577 -0.059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-2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49844 -0.134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-67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64705 0.021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61" y="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58299 0.3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49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1573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Network </a:t>
            </a:r>
            <a:r>
              <a:rPr lang="en-GB" sz="2000" b="1" dirty="0">
                <a:sym typeface="Symbol"/>
              </a:rPr>
              <a:t>approach to INTERPERSONAL</a:t>
            </a:r>
            <a:r>
              <a:rPr lang="en-GB" sz="2000" b="1" dirty="0" smtClean="0">
                <a:sym typeface="Symbol"/>
              </a:rPr>
              <a:t> emotion dynamics: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Emotion networks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311315" y="1412776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15757"/>
            <a:ext cx="1039239" cy="809360"/>
          </a:xfrm>
          <a:prstGeom prst="rect">
            <a:avLst/>
          </a:prstGeom>
          <a:ln>
            <a:solidFill>
              <a:srgbClr val="3333FF"/>
            </a:solidFill>
          </a:ln>
          <a:effectLst>
            <a:softEdge rad="127000"/>
          </a:effectLst>
        </p:spPr>
      </p:pic>
      <p:grpSp>
        <p:nvGrpSpPr>
          <p:cNvPr id="4" name="Group 3"/>
          <p:cNvGrpSpPr/>
          <p:nvPr/>
        </p:nvGrpSpPr>
        <p:grpSpPr>
          <a:xfrm>
            <a:off x="1259632" y="2120703"/>
            <a:ext cx="964541" cy="1008255"/>
            <a:chOff x="4809808" y="2540998"/>
            <a:chExt cx="964541" cy="1008255"/>
          </a:xfrm>
        </p:grpSpPr>
        <p:sp>
          <p:nvSpPr>
            <p:cNvPr id="22" name="Oval 21"/>
            <p:cNvSpPr/>
            <p:nvPr/>
          </p:nvSpPr>
          <p:spPr bwMode="auto">
            <a:xfrm>
              <a:off x="4809808" y="2540998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708920"/>
              <a:ext cx="857850" cy="626263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827585" y="3152176"/>
            <a:ext cx="964541" cy="1008255"/>
            <a:chOff x="5407659" y="4132459"/>
            <a:chExt cx="964541" cy="1008255"/>
          </a:xfrm>
        </p:grpSpPr>
        <p:sp>
          <p:nvSpPr>
            <p:cNvPr id="23" name="Oval 22"/>
            <p:cNvSpPr/>
            <p:nvPr/>
          </p:nvSpPr>
          <p:spPr bwMode="auto">
            <a:xfrm>
              <a:off x="5407659" y="4132459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109" y="4293096"/>
              <a:ext cx="937643" cy="639941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1259632" y="4283949"/>
            <a:ext cx="984309" cy="1008255"/>
            <a:chOff x="7188091" y="4148937"/>
            <a:chExt cx="984309" cy="1008255"/>
          </a:xfrm>
        </p:grpSpPr>
        <p:sp>
          <p:nvSpPr>
            <p:cNvPr id="25" name="Oval 24"/>
            <p:cNvSpPr/>
            <p:nvPr/>
          </p:nvSpPr>
          <p:spPr bwMode="auto">
            <a:xfrm>
              <a:off x="7188091" y="4148937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091" y="4283949"/>
              <a:ext cx="984309" cy="738232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2339752" y="4941168"/>
            <a:ext cx="964541" cy="1008255"/>
            <a:chOff x="7765239" y="2529842"/>
            <a:chExt cx="964541" cy="1008255"/>
          </a:xfrm>
        </p:grpSpPr>
        <p:sp>
          <p:nvSpPr>
            <p:cNvPr id="24" name="Oval 23"/>
            <p:cNvSpPr/>
            <p:nvPr/>
          </p:nvSpPr>
          <p:spPr bwMode="auto">
            <a:xfrm>
              <a:off x="7765239" y="2529842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311" y="2624831"/>
              <a:ext cx="894398" cy="818279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4759587" y="1412776"/>
            <a:ext cx="2871407" cy="4536646"/>
            <a:chOff x="4759587" y="1412776"/>
            <a:chExt cx="2871407" cy="4536646"/>
          </a:xfrm>
        </p:grpSpPr>
        <p:sp>
          <p:nvSpPr>
            <p:cNvPr id="20" name="Oval 19"/>
            <p:cNvSpPr/>
            <p:nvPr/>
          </p:nvSpPr>
          <p:spPr bwMode="auto">
            <a:xfrm>
              <a:off x="4831595" y="1412776"/>
              <a:ext cx="964541" cy="1008255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911715" y="2132713"/>
              <a:ext cx="964541" cy="1008255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660232" y="3140968"/>
              <a:ext cx="964541" cy="1008255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911715" y="4293096"/>
              <a:ext cx="964541" cy="1008255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759587" y="4941167"/>
              <a:ext cx="964541" cy="1008255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1" y="3212976"/>
              <a:ext cx="970763" cy="739778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595" y="1587739"/>
              <a:ext cx="987182" cy="658327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5055868"/>
              <a:ext cx="884949" cy="677388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319" y="4441441"/>
              <a:ext cx="715752" cy="715752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319" y="2204721"/>
              <a:ext cx="715921" cy="1008255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32" name="Freeform 31"/>
          <p:cNvSpPr/>
          <p:nvPr/>
        </p:nvSpPr>
        <p:spPr bwMode="auto">
          <a:xfrm>
            <a:off x="5724128" y="1628800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1907704" y="5229200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827584" y="4587507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827584" y="2348880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395536" y="3429000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1907704" y="1635179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804248" y="2355259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7596336" y="3363371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812523" y="4515498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660395" y="5181727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279228" y="1907628"/>
            <a:ext cx="2885089" cy="2443655"/>
          </a:xfrm>
          <a:custGeom>
            <a:avLst/>
            <a:gdLst>
              <a:gd name="connsiteX0" fmla="*/ 0 w 2885089"/>
              <a:gd name="connsiteY0" fmla="*/ 0 h 2443655"/>
              <a:gd name="connsiteX1" fmla="*/ 1813034 w 2885089"/>
              <a:gd name="connsiteY1" fmla="*/ 1166648 h 2443655"/>
              <a:gd name="connsiteX2" fmla="*/ 2885089 w 2885089"/>
              <a:gd name="connsiteY2" fmla="*/ 2443655 h 244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5089" h="2443655">
                <a:moveTo>
                  <a:pt x="0" y="0"/>
                </a:moveTo>
                <a:cubicBezTo>
                  <a:pt x="666093" y="379686"/>
                  <a:pt x="1332186" y="759372"/>
                  <a:pt x="1813034" y="1166648"/>
                </a:cubicBezTo>
                <a:cubicBezTo>
                  <a:pt x="2293882" y="1573924"/>
                  <a:pt x="2589485" y="2008789"/>
                  <a:pt x="2885089" y="2443655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08" name="Freeform 21507"/>
          <p:cNvSpPr/>
          <p:nvPr/>
        </p:nvSpPr>
        <p:spPr bwMode="auto">
          <a:xfrm>
            <a:off x="2995448" y="2065283"/>
            <a:ext cx="1860331" cy="2900855"/>
          </a:xfrm>
          <a:custGeom>
            <a:avLst/>
            <a:gdLst>
              <a:gd name="connsiteX0" fmla="*/ 1860331 w 1860331"/>
              <a:gd name="connsiteY0" fmla="*/ 0 h 2900855"/>
              <a:gd name="connsiteX1" fmla="*/ 599090 w 1860331"/>
              <a:gd name="connsiteY1" fmla="*/ 1481958 h 2900855"/>
              <a:gd name="connsiteX2" fmla="*/ 0 w 1860331"/>
              <a:gd name="connsiteY2" fmla="*/ 2900855 h 290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0331" h="2900855">
                <a:moveTo>
                  <a:pt x="1860331" y="0"/>
                </a:moveTo>
                <a:cubicBezTo>
                  <a:pt x="1384738" y="499241"/>
                  <a:pt x="909145" y="998482"/>
                  <a:pt x="599090" y="1481958"/>
                </a:cubicBezTo>
                <a:cubicBezTo>
                  <a:pt x="289035" y="1965434"/>
                  <a:pt x="144517" y="2433144"/>
                  <a:pt x="0" y="290085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09" name="Freeform 21508"/>
          <p:cNvSpPr/>
          <p:nvPr/>
        </p:nvSpPr>
        <p:spPr bwMode="auto">
          <a:xfrm>
            <a:off x="2128345" y="2790497"/>
            <a:ext cx="3815255" cy="1686910"/>
          </a:xfrm>
          <a:custGeom>
            <a:avLst/>
            <a:gdLst>
              <a:gd name="connsiteX0" fmla="*/ 0 w 3815255"/>
              <a:gd name="connsiteY0" fmla="*/ 1686910 h 1686910"/>
              <a:gd name="connsiteX1" fmla="*/ 2144110 w 3815255"/>
              <a:gd name="connsiteY1" fmla="*/ 993227 h 1686910"/>
              <a:gd name="connsiteX2" fmla="*/ 3815255 w 3815255"/>
              <a:gd name="connsiteY2" fmla="*/ 0 h 168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5255" h="1686910">
                <a:moveTo>
                  <a:pt x="0" y="1686910"/>
                </a:moveTo>
                <a:cubicBezTo>
                  <a:pt x="754117" y="1480644"/>
                  <a:pt x="1508234" y="1274379"/>
                  <a:pt x="2144110" y="993227"/>
                </a:cubicBezTo>
                <a:cubicBezTo>
                  <a:pt x="2779986" y="712075"/>
                  <a:pt x="3297620" y="356037"/>
                  <a:pt x="381525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0" name="Freeform 21509"/>
          <p:cNvSpPr/>
          <p:nvPr/>
        </p:nvSpPr>
        <p:spPr bwMode="auto">
          <a:xfrm>
            <a:off x="2853559" y="2427890"/>
            <a:ext cx="283816" cy="2490951"/>
          </a:xfrm>
          <a:custGeom>
            <a:avLst/>
            <a:gdLst>
              <a:gd name="connsiteX0" fmla="*/ 0 w 283816"/>
              <a:gd name="connsiteY0" fmla="*/ 2490951 h 2490951"/>
              <a:gd name="connsiteX1" fmla="*/ 283779 w 283816"/>
              <a:gd name="connsiteY1" fmla="*/ 1150882 h 2490951"/>
              <a:gd name="connsiteX2" fmla="*/ 15765 w 283816"/>
              <a:gd name="connsiteY2" fmla="*/ 0 h 249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16" h="2490951">
                <a:moveTo>
                  <a:pt x="0" y="2490951"/>
                </a:moveTo>
                <a:cubicBezTo>
                  <a:pt x="140576" y="2028495"/>
                  <a:pt x="281152" y="1566040"/>
                  <a:pt x="283779" y="1150882"/>
                </a:cubicBezTo>
                <a:cubicBezTo>
                  <a:pt x="286406" y="735724"/>
                  <a:pt x="151085" y="367862"/>
                  <a:pt x="1576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1" name="Freeform 21510"/>
          <p:cNvSpPr/>
          <p:nvPr/>
        </p:nvSpPr>
        <p:spPr bwMode="auto">
          <a:xfrm>
            <a:off x="2270234" y="2485194"/>
            <a:ext cx="3641835" cy="273772"/>
          </a:xfrm>
          <a:custGeom>
            <a:avLst/>
            <a:gdLst>
              <a:gd name="connsiteX0" fmla="*/ 3641835 w 3641835"/>
              <a:gd name="connsiteY0" fmla="*/ 273772 h 273772"/>
              <a:gd name="connsiteX1" fmla="*/ 1970690 w 3641835"/>
              <a:gd name="connsiteY1" fmla="*/ 5758 h 273772"/>
              <a:gd name="connsiteX2" fmla="*/ 0 w 3641835"/>
              <a:gd name="connsiteY2" fmla="*/ 116116 h 27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1835" h="273772">
                <a:moveTo>
                  <a:pt x="3641835" y="273772"/>
                </a:moveTo>
                <a:cubicBezTo>
                  <a:pt x="3109748" y="152903"/>
                  <a:pt x="2577662" y="32034"/>
                  <a:pt x="1970690" y="5758"/>
                </a:cubicBezTo>
                <a:cubicBezTo>
                  <a:pt x="1363717" y="-20518"/>
                  <a:pt x="681858" y="47799"/>
                  <a:pt x="0" y="116116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2" name="Freeform 21511"/>
          <p:cNvSpPr/>
          <p:nvPr/>
        </p:nvSpPr>
        <p:spPr bwMode="auto">
          <a:xfrm>
            <a:off x="2096814" y="3514232"/>
            <a:ext cx="4587765" cy="915878"/>
          </a:xfrm>
          <a:custGeom>
            <a:avLst/>
            <a:gdLst>
              <a:gd name="connsiteX0" fmla="*/ 0 w 4587765"/>
              <a:gd name="connsiteY0" fmla="*/ 915878 h 915878"/>
              <a:gd name="connsiteX1" fmla="*/ 2065283 w 4587765"/>
              <a:gd name="connsiteY1" fmla="*/ 96071 h 915878"/>
              <a:gd name="connsiteX2" fmla="*/ 4587765 w 4587765"/>
              <a:gd name="connsiteY2" fmla="*/ 48775 h 9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765" h="915878">
                <a:moveTo>
                  <a:pt x="0" y="915878"/>
                </a:moveTo>
                <a:cubicBezTo>
                  <a:pt x="650327" y="578233"/>
                  <a:pt x="1300655" y="240588"/>
                  <a:pt x="2065283" y="96071"/>
                </a:cubicBezTo>
                <a:cubicBezTo>
                  <a:pt x="2829911" y="-48446"/>
                  <a:pt x="3708838" y="164"/>
                  <a:pt x="4587765" y="48775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3" name="Freeform 21512"/>
          <p:cNvSpPr/>
          <p:nvPr/>
        </p:nvSpPr>
        <p:spPr bwMode="auto">
          <a:xfrm>
            <a:off x="6227379" y="3137338"/>
            <a:ext cx="409904" cy="394138"/>
          </a:xfrm>
          <a:custGeom>
            <a:avLst/>
            <a:gdLst>
              <a:gd name="connsiteX0" fmla="*/ 0 w 409904"/>
              <a:gd name="connsiteY0" fmla="*/ 0 h 394138"/>
              <a:gd name="connsiteX1" fmla="*/ 94593 w 409904"/>
              <a:gd name="connsiteY1" fmla="*/ 299545 h 394138"/>
              <a:gd name="connsiteX2" fmla="*/ 409904 w 409904"/>
              <a:gd name="connsiteY2" fmla="*/ 394138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904" h="394138">
                <a:moveTo>
                  <a:pt x="0" y="0"/>
                </a:moveTo>
                <a:cubicBezTo>
                  <a:pt x="13138" y="116927"/>
                  <a:pt x="26276" y="233855"/>
                  <a:pt x="94593" y="299545"/>
                </a:cubicBezTo>
                <a:cubicBezTo>
                  <a:pt x="162910" y="365235"/>
                  <a:pt x="286407" y="379686"/>
                  <a:pt x="409904" y="394138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21514" name="Freeform 21513"/>
          <p:cNvSpPr/>
          <p:nvPr/>
        </p:nvSpPr>
        <p:spPr bwMode="auto">
          <a:xfrm>
            <a:off x="5218383" y="3011214"/>
            <a:ext cx="867107" cy="1939158"/>
          </a:xfrm>
          <a:custGeom>
            <a:avLst/>
            <a:gdLst>
              <a:gd name="connsiteX0" fmla="*/ 867107 w 867107"/>
              <a:gd name="connsiteY0" fmla="*/ 0 h 1939158"/>
              <a:gd name="connsiteX1" fmla="*/ 141893 w 867107"/>
              <a:gd name="connsiteY1" fmla="*/ 882869 h 1939158"/>
              <a:gd name="connsiteX2" fmla="*/ 3 w 867107"/>
              <a:gd name="connsiteY2" fmla="*/ 1939158 h 193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107" h="1939158">
                <a:moveTo>
                  <a:pt x="867107" y="0"/>
                </a:moveTo>
                <a:cubicBezTo>
                  <a:pt x="576758" y="279838"/>
                  <a:pt x="286410" y="559676"/>
                  <a:pt x="141893" y="882869"/>
                </a:cubicBezTo>
                <a:cubicBezTo>
                  <a:pt x="-2624" y="1206062"/>
                  <a:pt x="3" y="1939158"/>
                  <a:pt x="3" y="1939158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4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9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157344" cy="5184576"/>
          </a:xfrm>
        </p:spPr>
        <p:txBody>
          <a:bodyPr/>
          <a:lstStyle/>
          <a:p>
            <a:pPr eaLnBrk="1" hangingPunct="1"/>
            <a:r>
              <a:rPr lang="en-GB" sz="2000" b="1" dirty="0" smtClean="0">
                <a:sym typeface="Symbol"/>
              </a:rPr>
              <a:t>How to obtain </a:t>
            </a:r>
            <a:r>
              <a:rPr lang="en-GB" sz="2000" b="1" dirty="0" err="1" smtClean="0">
                <a:sym typeface="Symbol"/>
              </a:rPr>
              <a:t>intraindividual</a:t>
            </a:r>
            <a:r>
              <a:rPr lang="en-GB" sz="2000" b="1" dirty="0" smtClean="0">
                <a:sym typeface="Symbol"/>
              </a:rPr>
              <a:t> network?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GB" sz="2000" b="1" dirty="0" smtClean="0">
                <a:sym typeface="Symbol"/>
              </a:rPr>
              <a:t>Fit vector-autoregressive (VAR) model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GB" sz="2000" b="1" dirty="0" smtClean="0">
                <a:sym typeface="Symbol"/>
              </a:rPr>
              <a:t>Visualize regression slopes in network figure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GB" sz="2000" b="1" dirty="0" smtClean="0">
                <a:sym typeface="Symbol"/>
              </a:rPr>
              <a:t>Compute network characteristics </a:t>
            </a:r>
          </a:p>
          <a:p>
            <a:pPr marL="857250" lvl="1" indent="-457200" eaLnBrk="1" hangingPunct="1">
              <a:buFont typeface="+mj-lt"/>
              <a:buAutoNum type="arabicPeriod"/>
            </a:pPr>
            <a:endParaRPr lang="en-GB" sz="2000" b="1" dirty="0">
              <a:sym typeface="Symbol"/>
            </a:endParaRPr>
          </a:p>
          <a:p>
            <a:pPr eaLnBrk="1" hangingPunct="1"/>
            <a:r>
              <a:rPr lang="en-GB" sz="2000" b="1" dirty="0" smtClean="0">
                <a:sym typeface="Symbol"/>
              </a:rPr>
              <a:t>Building a dyadic network</a:t>
            </a:r>
          </a:p>
          <a:p>
            <a:pPr eaLnBrk="1" hangingPunct="1"/>
            <a:endParaRPr lang="en-GB" sz="2000" b="1" dirty="0">
              <a:sym typeface="Symbol"/>
            </a:endParaRPr>
          </a:p>
          <a:p>
            <a:pPr eaLnBrk="1" hangingPunct="1"/>
            <a:r>
              <a:rPr lang="en-GB" sz="2000" b="1" dirty="0" smtClean="0">
                <a:sym typeface="Symbol"/>
              </a:rPr>
              <a:t>Challenges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GB" sz="2000" b="1" dirty="0" smtClean="0">
                <a:sym typeface="Symbol"/>
              </a:rPr>
              <a:t>Network characteristics that capture dyadic interplay</a:t>
            </a:r>
          </a:p>
          <a:p>
            <a:pPr marL="1257300" lvl="2" indent="-457200" eaLnBrk="1" hangingPunct="1">
              <a:buFont typeface="Wingdings" panose="05000000000000000000" pitchFamily="2" charset="2"/>
              <a:buChar char="v"/>
            </a:pPr>
            <a:r>
              <a:rPr lang="en-GB" sz="2000" b="1" dirty="0" smtClean="0">
                <a:sym typeface="Symbol"/>
              </a:rPr>
              <a:t>Issue: which edges should one use? 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GB" sz="2000" b="1" dirty="0" smtClean="0">
                <a:sym typeface="Symbol"/>
              </a:rPr>
              <a:t>Clustering dyads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GB" sz="2000" b="1" dirty="0" smtClean="0">
                <a:sym typeface="Symbol"/>
              </a:rPr>
              <a:t>What if number of variables grows large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Mathematics of emotion networks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79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1573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Predict each emotion at time point </a:t>
            </a:r>
            <a:r>
              <a:rPr lang="en-GB" sz="2000" b="1" i="1" dirty="0" smtClean="0">
                <a:sym typeface="Symbol"/>
              </a:rPr>
              <a:t>t</a:t>
            </a:r>
            <a:r>
              <a:rPr lang="en-GB" sz="2000" b="1" dirty="0" smtClean="0">
                <a:sym typeface="Symbol"/>
              </a:rPr>
              <a:t> on the basis of all emotions at time point </a:t>
            </a:r>
            <a:r>
              <a:rPr lang="en-GB" sz="2000" b="1" i="1" dirty="0" smtClean="0">
                <a:sym typeface="Symbol"/>
              </a:rPr>
              <a:t>t</a:t>
            </a:r>
            <a:r>
              <a:rPr lang="en-GB" sz="2000" b="1" dirty="0" smtClean="0">
                <a:sym typeface="Symbol"/>
              </a:rPr>
              <a:t>-1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144562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err="1" smtClean="0"/>
              <a:t>Intraindividual</a:t>
            </a:r>
            <a:r>
              <a:rPr lang="en-US" sz="2800" b="1" dirty="0" smtClean="0"/>
              <a:t> network </a:t>
            </a:r>
          </a:p>
          <a:p>
            <a:r>
              <a:rPr lang="en-US" sz="2800" b="1" dirty="0" smtClean="0"/>
              <a:t>1. Fit VAR-model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43277"/>
              </p:ext>
            </p:extLst>
          </p:nvPr>
        </p:nvGraphicFramePr>
        <p:xfrm>
          <a:off x="500062" y="2276872"/>
          <a:ext cx="806737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4584600" imgH="736560" progId="Equation.DSMT4">
                  <p:embed/>
                </p:oleObj>
              </mc:Choice>
              <mc:Fallback>
                <p:oleObj name="Equation" r:id="rId5" imgW="45846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2" y="2276872"/>
                        <a:ext cx="8067379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3892986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intercepts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3187051" y="3892986"/>
            <a:ext cx="2770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slopes</a:t>
            </a:r>
            <a:r>
              <a:rPr lang="nl-BE" dirty="0" smtClean="0"/>
              <a:t>:</a:t>
            </a:r>
          </a:p>
          <a:p>
            <a:r>
              <a:rPr lang="nl-BE" dirty="0"/>
              <a:t>a</a:t>
            </a:r>
            <a:r>
              <a:rPr lang="nl-BE" dirty="0" smtClean="0"/>
              <a:t>uto-</a:t>
            </a:r>
            <a:r>
              <a:rPr lang="nl-BE" dirty="0" err="1" smtClean="0"/>
              <a:t>regressive</a:t>
            </a:r>
            <a:r>
              <a:rPr lang="nl-BE" dirty="0" smtClean="0"/>
              <a:t> </a:t>
            </a:r>
            <a:r>
              <a:rPr lang="nl-BE" dirty="0" err="1" smtClean="0"/>
              <a:t>effects</a:t>
            </a:r>
            <a:endParaRPr lang="nl-BE" dirty="0" smtClean="0"/>
          </a:p>
          <a:p>
            <a:r>
              <a:rPr lang="nl-BE" dirty="0" smtClean="0"/>
              <a:t>cross-</a:t>
            </a:r>
            <a:r>
              <a:rPr lang="nl-BE" dirty="0" err="1" smtClean="0"/>
              <a:t>lagged</a:t>
            </a:r>
            <a:r>
              <a:rPr lang="nl-BE" dirty="0" smtClean="0"/>
              <a:t> </a:t>
            </a:r>
            <a:r>
              <a:rPr lang="nl-BE" dirty="0" err="1" smtClean="0"/>
              <a:t>effects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7084229" y="3892986"/>
            <a:ext cx="2032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</a:t>
            </a:r>
            <a:r>
              <a:rPr lang="nl-BE" dirty="0" err="1" smtClean="0"/>
              <a:t>nnovations</a:t>
            </a:r>
            <a:r>
              <a:rPr lang="nl-BE" dirty="0" smtClean="0"/>
              <a:t>:</a:t>
            </a:r>
          </a:p>
          <a:p>
            <a:r>
              <a:rPr lang="nl-BE" dirty="0" smtClean="0"/>
              <a:t>part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cannot</a:t>
            </a:r>
            <a:r>
              <a:rPr lang="nl-BE" dirty="0" smtClean="0"/>
              <a:t> </a:t>
            </a:r>
          </a:p>
          <a:p>
            <a:r>
              <a:rPr lang="nl-BE" dirty="0" err="1"/>
              <a:t>b</a:t>
            </a:r>
            <a:r>
              <a:rPr lang="nl-BE" dirty="0" err="1" smtClean="0"/>
              <a:t>e</a:t>
            </a:r>
            <a:r>
              <a:rPr lang="nl-BE" dirty="0" smtClean="0"/>
              <a:t> </a:t>
            </a:r>
            <a:r>
              <a:rPr lang="nl-BE" dirty="0" err="1" smtClean="0"/>
              <a:t>predicted</a:t>
            </a:r>
            <a:endParaRPr lang="nl-BE" dirty="0" smtClean="0"/>
          </a:p>
          <a:p>
            <a:r>
              <a:rPr lang="nl-BE" dirty="0" err="1" smtClean="0"/>
              <a:t>based</a:t>
            </a:r>
            <a:r>
              <a:rPr lang="nl-BE" dirty="0" smtClean="0"/>
              <a:t> on </a:t>
            </a:r>
            <a:r>
              <a:rPr lang="nl-BE" i="1" dirty="0" smtClean="0"/>
              <a:t>t</a:t>
            </a:r>
            <a:r>
              <a:rPr lang="nl-BE" dirty="0" smtClean="0"/>
              <a:t>-1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618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1573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Predict each emotion at time point </a:t>
            </a:r>
            <a:r>
              <a:rPr lang="en-GB" sz="2000" b="1" i="1" dirty="0" smtClean="0">
                <a:sym typeface="Symbol"/>
              </a:rPr>
              <a:t>t</a:t>
            </a:r>
            <a:r>
              <a:rPr lang="en-GB" sz="2000" b="1" dirty="0" smtClean="0">
                <a:sym typeface="Symbol"/>
              </a:rPr>
              <a:t> on the basis of all emotions at time point </a:t>
            </a:r>
            <a:r>
              <a:rPr lang="en-GB" sz="2000" b="1" i="1" dirty="0" smtClean="0">
                <a:sym typeface="Symbol"/>
              </a:rPr>
              <a:t>t</a:t>
            </a:r>
            <a:r>
              <a:rPr lang="en-GB" sz="2000" b="1" dirty="0" smtClean="0">
                <a:sym typeface="Symbol"/>
              </a:rPr>
              <a:t>-1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144562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err="1" smtClean="0"/>
              <a:t>Intraindividual</a:t>
            </a:r>
            <a:r>
              <a:rPr lang="en-US" sz="2800" b="1" dirty="0" smtClean="0"/>
              <a:t> network:</a:t>
            </a:r>
          </a:p>
          <a:p>
            <a:r>
              <a:rPr lang="en-US" sz="2800" b="1" dirty="0" smtClean="0"/>
              <a:t>1. Fit VAR-model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43277"/>
              </p:ext>
            </p:extLst>
          </p:nvPr>
        </p:nvGraphicFramePr>
        <p:xfrm>
          <a:off x="500062" y="2276872"/>
          <a:ext cx="806737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4584600" imgH="736560" progId="Equation.DSMT4">
                  <p:embed/>
                </p:oleObj>
              </mc:Choice>
              <mc:Fallback>
                <p:oleObj name="Equation" r:id="rId5" imgW="45846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2" y="2276872"/>
                        <a:ext cx="8067379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3892986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intercepts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3187051" y="3892986"/>
            <a:ext cx="2770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slopes</a:t>
            </a:r>
            <a:r>
              <a:rPr lang="nl-BE" dirty="0" smtClean="0"/>
              <a:t>:</a:t>
            </a:r>
          </a:p>
          <a:p>
            <a:r>
              <a:rPr lang="nl-BE" dirty="0"/>
              <a:t>a</a:t>
            </a:r>
            <a:r>
              <a:rPr lang="nl-BE" dirty="0" smtClean="0"/>
              <a:t>uto-</a:t>
            </a:r>
            <a:r>
              <a:rPr lang="nl-BE" dirty="0" err="1" smtClean="0"/>
              <a:t>regressive</a:t>
            </a:r>
            <a:r>
              <a:rPr lang="nl-BE" dirty="0" smtClean="0"/>
              <a:t> </a:t>
            </a:r>
            <a:r>
              <a:rPr lang="nl-BE" dirty="0" err="1" smtClean="0"/>
              <a:t>effects</a:t>
            </a:r>
            <a:endParaRPr lang="nl-BE" dirty="0" smtClean="0"/>
          </a:p>
          <a:p>
            <a:r>
              <a:rPr lang="nl-BE" dirty="0" smtClean="0"/>
              <a:t>cross-</a:t>
            </a:r>
            <a:r>
              <a:rPr lang="nl-BE" dirty="0" err="1" smtClean="0"/>
              <a:t>lagged</a:t>
            </a:r>
            <a:r>
              <a:rPr lang="nl-BE" dirty="0" smtClean="0"/>
              <a:t> </a:t>
            </a:r>
            <a:r>
              <a:rPr lang="nl-BE" dirty="0" err="1" smtClean="0"/>
              <a:t>effects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7084229" y="3892986"/>
            <a:ext cx="2032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</a:t>
            </a:r>
            <a:r>
              <a:rPr lang="nl-BE" dirty="0" err="1" smtClean="0"/>
              <a:t>nnovations</a:t>
            </a:r>
            <a:r>
              <a:rPr lang="nl-BE" dirty="0" smtClean="0"/>
              <a:t>:</a:t>
            </a:r>
          </a:p>
          <a:p>
            <a:r>
              <a:rPr lang="nl-BE" dirty="0" smtClean="0"/>
              <a:t>part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cannot</a:t>
            </a:r>
            <a:r>
              <a:rPr lang="nl-BE" dirty="0" smtClean="0"/>
              <a:t> </a:t>
            </a:r>
          </a:p>
          <a:p>
            <a:r>
              <a:rPr lang="nl-BE" dirty="0" err="1"/>
              <a:t>b</a:t>
            </a:r>
            <a:r>
              <a:rPr lang="nl-BE" dirty="0" err="1" smtClean="0"/>
              <a:t>e</a:t>
            </a:r>
            <a:r>
              <a:rPr lang="nl-BE" dirty="0" smtClean="0"/>
              <a:t> </a:t>
            </a:r>
            <a:r>
              <a:rPr lang="nl-BE" dirty="0" err="1" smtClean="0"/>
              <a:t>predicted</a:t>
            </a:r>
            <a:endParaRPr lang="nl-BE" dirty="0" smtClean="0"/>
          </a:p>
          <a:p>
            <a:r>
              <a:rPr lang="nl-BE" dirty="0" err="1" smtClean="0"/>
              <a:t>based</a:t>
            </a:r>
            <a:r>
              <a:rPr lang="nl-BE" dirty="0" smtClean="0"/>
              <a:t> on </a:t>
            </a:r>
            <a:r>
              <a:rPr lang="nl-BE" i="1" dirty="0" smtClean="0"/>
              <a:t>t</a:t>
            </a:r>
            <a:r>
              <a:rPr lang="nl-BE" dirty="0" smtClean="0"/>
              <a:t>-1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3487143" y="6197242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</a:t>
            </a:r>
            <a:r>
              <a:rPr lang="nl-BE" dirty="0" err="1" smtClean="0"/>
              <a:t>dges</a:t>
            </a:r>
            <a:r>
              <a:rPr lang="nl-BE" dirty="0" smtClean="0"/>
              <a:t> of </a:t>
            </a:r>
            <a:r>
              <a:rPr lang="nl-BE" dirty="0" err="1" smtClean="0"/>
              <a:t>network</a:t>
            </a:r>
            <a:endParaRPr lang="nl-BE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283968" y="5114888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91754" y="2132856"/>
            <a:ext cx="2992414" cy="460851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157344" cy="5184576"/>
          </a:xfrm>
        </p:spPr>
        <p:txBody>
          <a:bodyPr/>
          <a:lstStyle/>
          <a:p>
            <a:pPr eaLnBrk="1" hangingPunct="1"/>
            <a:r>
              <a:rPr lang="en-GB" sz="2000" b="1" dirty="0" smtClean="0">
                <a:sym typeface="Symbol"/>
              </a:rPr>
              <a:t>Peter: </a:t>
            </a:r>
          </a:p>
          <a:p>
            <a:pPr marL="685800" lvl="1" eaLnBrk="1" hangingPunct="1"/>
            <a:r>
              <a:rPr lang="en-GB" sz="2000" b="1" dirty="0" smtClean="0">
                <a:sym typeface="Symbol"/>
              </a:rPr>
              <a:t>Emotion</a:t>
            </a:r>
          </a:p>
          <a:p>
            <a:pPr marL="685800" lvl="1" eaLnBrk="1" hangingPunct="1"/>
            <a:r>
              <a:rPr lang="en-GB" sz="2000" b="1" dirty="0" smtClean="0">
                <a:sym typeface="Symbol"/>
              </a:rPr>
              <a:t>Emotion dynamics</a:t>
            </a:r>
          </a:p>
          <a:p>
            <a:pPr marL="685800" lvl="1" eaLnBrk="1" hangingPunct="1"/>
            <a:r>
              <a:rPr lang="en-GB" sz="2000" b="1" dirty="0" smtClean="0">
                <a:sym typeface="Symbol"/>
              </a:rPr>
              <a:t>Emotion networks</a:t>
            </a:r>
          </a:p>
          <a:p>
            <a:pPr eaLnBrk="1" hangingPunct="1"/>
            <a:endParaRPr lang="en-GB" sz="2000" b="1" dirty="0">
              <a:sym typeface="Symbol"/>
            </a:endParaRPr>
          </a:p>
          <a:p>
            <a:pPr eaLnBrk="1" hangingPunct="1"/>
            <a:r>
              <a:rPr lang="en-GB" sz="2000" b="1" dirty="0" smtClean="0">
                <a:sym typeface="Symbol"/>
              </a:rPr>
              <a:t>Eva:</a:t>
            </a:r>
          </a:p>
          <a:p>
            <a:pPr lvl="1" eaLnBrk="1" hangingPunct="1"/>
            <a:r>
              <a:rPr lang="en-GB" sz="2000" b="1" dirty="0">
                <a:sym typeface="Symbol"/>
              </a:rPr>
              <a:t>How to obtain </a:t>
            </a:r>
            <a:r>
              <a:rPr lang="en-GB" sz="2000" b="1" dirty="0" err="1">
                <a:sym typeface="Symbol"/>
              </a:rPr>
              <a:t>intraindividual</a:t>
            </a:r>
            <a:r>
              <a:rPr lang="en-GB" sz="2000" b="1" dirty="0">
                <a:sym typeface="Symbol"/>
              </a:rPr>
              <a:t> network?</a:t>
            </a:r>
          </a:p>
          <a:p>
            <a:pPr lvl="1" eaLnBrk="1" hangingPunct="1"/>
            <a:r>
              <a:rPr lang="en-GB" sz="2000" b="1" dirty="0" smtClean="0">
                <a:sym typeface="Symbol"/>
              </a:rPr>
              <a:t>Building a dyadic network</a:t>
            </a:r>
          </a:p>
          <a:p>
            <a:pPr lvl="1" eaLnBrk="1" hangingPunct="1"/>
            <a:r>
              <a:rPr lang="en-GB" sz="2000" b="1" dirty="0" smtClean="0">
                <a:sym typeface="Symbol"/>
              </a:rPr>
              <a:t>Challenges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Overview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5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144562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err="1" smtClean="0"/>
              <a:t>Intraindividual</a:t>
            </a:r>
            <a:r>
              <a:rPr lang="en-US" sz="2800" b="1" dirty="0" smtClean="0"/>
              <a:t> network:</a:t>
            </a:r>
          </a:p>
          <a:p>
            <a:r>
              <a:rPr lang="en-US" sz="2800" b="1" dirty="0" smtClean="0"/>
              <a:t>2. Network figure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2411760" y="1988840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84" y="2156762"/>
            <a:ext cx="857850" cy="6262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Oval 14"/>
          <p:cNvSpPr/>
          <p:nvPr/>
        </p:nvSpPr>
        <p:spPr bwMode="auto">
          <a:xfrm>
            <a:off x="5767699" y="1988840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49" y="2149477"/>
            <a:ext cx="937643" cy="6399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Oval 16"/>
          <p:cNvSpPr/>
          <p:nvPr/>
        </p:nvSpPr>
        <p:spPr bwMode="auto">
          <a:xfrm>
            <a:off x="4091747" y="4148937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47" y="4283949"/>
            <a:ext cx="984309" cy="73823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9" name="Curved Connector 18"/>
          <p:cNvCxnSpPr/>
          <p:nvPr/>
        </p:nvCxnSpPr>
        <p:spPr bwMode="auto">
          <a:xfrm rot="16200000" flipH="1" flipV="1">
            <a:off x="2296565" y="2264371"/>
            <a:ext cx="356472" cy="141254"/>
          </a:xfrm>
          <a:prstGeom prst="curvedConnector4">
            <a:avLst>
              <a:gd name="adj1" fmla="val -48547"/>
              <a:gd name="adj2" fmla="val 3599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urved Connector 19"/>
          <p:cNvCxnSpPr/>
          <p:nvPr/>
        </p:nvCxnSpPr>
        <p:spPr bwMode="auto">
          <a:xfrm rot="2400000" flipH="1" flipV="1">
            <a:off x="6516085" y="2230901"/>
            <a:ext cx="356472" cy="141254"/>
          </a:xfrm>
          <a:prstGeom prst="curvedConnector4">
            <a:avLst>
              <a:gd name="adj1" fmla="val -48547"/>
              <a:gd name="adj2" fmla="val 3599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 rot="9240000" flipH="1" flipV="1">
            <a:off x="4418145" y="5088968"/>
            <a:ext cx="356472" cy="141254"/>
          </a:xfrm>
          <a:prstGeom prst="curvedConnector4">
            <a:avLst>
              <a:gd name="adj1" fmla="val -48547"/>
              <a:gd name="adj2" fmla="val 3599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369576" y="2420888"/>
            <a:ext cx="241157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3347864" y="2564904"/>
            <a:ext cx="23981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059832" y="3069103"/>
            <a:ext cx="1031915" cy="14400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3203848" y="3006099"/>
            <a:ext cx="981618" cy="13590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987042" y="2993598"/>
            <a:ext cx="1025118" cy="1299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076056" y="3069103"/>
            <a:ext cx="1099888" cy="13680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34796" y="1792734"/>
                <a:ext cx="757002" cy="508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96" y="1792734"/>
                <a:ext cx="757002" cy="508794"/>
              </a:xfrm>
              <a:prstGeom prst="rect">
                <a:avLst/>
              </a:prstGeom>
              <a:blipFill rotWithShape="0">
                <a:blip r:embed="rId7"/>
                <a:stretch>
                  <a:fillRect l="-3200" b="-8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87478" y="5756214"/>
                <a:ext cx="1173078" cy="420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78" y="5756214"/>
                <a:ext cx="1173078" cy="420371"/>
              </a:xfrm>
              <a:prstGeom prst="rect">
                <a:avLst/>
              </a:prstGeom>
              <a:blipFill rotWithShape="0">
                <a:blip r:embed="rId8"/>
                <a:stretch>
                  <a:fillRect l="-1554" b="-144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122088" y="1819344"/>
                <a:ext cx="997709" cy="455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088" y="1819344"/>
                <a:ext cx="997709" cy="455574"/>
              </a:xfrm>
              <a:prstGeom prst="rect">
                <a:avLst/>
              </a:prstGeom>
              <a:blipFill rotWithShape="0">
                <a:blip r:embed="rId9"/>
                <a:stretch>
                  <a:fillRect l="-2439" b="-5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72946" y="3173292"/>
                <a:ext cx="1143070" cy="471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946" y="3173292"/>
                <a:ext cx="1143070" cy="471732"/>
              </a:xfrm>
              <a:prstGeom prst="rect">
                <a:avLst/>
              </a:prstGeom>
              <a:blipFill rotWithShape="0">
                <a:blip r:embed="rId10"/>
                <a:stretch>
                  <a:fillRect l="-1596" b="-103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771800" y="4265466"/>
                <a:ext cx="1173078" cy="459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265466"/>
                <a:ext cx="1173078" cy="459678"/>
              </a:xfrm>
              <a:prstGeom prst="rect">
                <a:avLst/>
              </a:prstGeom>
              <a:blipFill rotWithShape="0">
                <a:blip r:embed="rId11"/>
                <a:stretch>
                  <a:fillRect l="-1563" b="-8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798427" y="1947617"/>
                <a:ext cx="997709" cy="473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427" y="1947617"/>
                <a:ext cx="997709" cy="473271"/>
              </a:xfrm>
              <a:prstGeom prst="rect">
                <a:avLst/>
              </a:prstGeom>
              <a:blipFill rotWithShape="0">
                <a:blip r:embed="rId12"/>
                <a:stretch>
                  <a:fillRect l="-2439" b="-897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419872" y="2492896"/>
                <a:ext cx="973663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92896"/>
                <a:ext cx="973663" cy="491096"/>
              </a:xfrm>
              <a:prstGeom prst="rect">
                <a:avLst/>
              </a:prstGeom>
              <a:blipFill rotWithShape="0">
                <a:blip r:embed="rId13"/>
                <a:stretch>
                  <a:fillRect l="-2500" b="-49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148064" y="4287460"/>
                <a:ext cx="1173078" cy="437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87460"/>
                <a:ext cx="1173078" cy="437684"/>
              </a:xfrm>
              <a:prstGeom prst="rect">
                <a:avLst/>
              </a:prstGeom>
              <a:blipFill rotWithShape="0">
                <a:blip r:embed="rId14"/>
                <a:stretch>
                  <a:fillRect l="-1554" b="-8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869090" y="2780928"/>
                <a:ext cx="1143070" cy="43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90" y="2780928"/>
                <a:ext cx="1143070" cy="436210"/>
              </a:xfrm>
              <a:prstGeom prst="rect">
                <a:avLst/>
              </a:prstGeom>
              <a:blipFill rotWithShape="0">
                <a:blip r:embed="rId15"/>
                <a:stretch>
                  <a:fillRect l="-1604" b="-97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467544" y="980728"/>
            <a:ext cx="81573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431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" pitchFamily="34" charset="0"/>
              <a:buChar char="-"/>
              <a:defRPr sz="2800">
                <a:solidFill>
                  <a:srgbClr val="04316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4316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4316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GB" sz="2000" b="1" kern="0" dirty="0" smtClean="0">
                <a:sym typeface="Symbol"/>
              </a:rPr>
              <a:t>Draw network, for instance, using R package </a:t>
            </a:r>
            <a:r>
              <a:rPr lang="en-GB" sz="2000" b="1" kern="0" dirty="0" err="1" smtClean="0">
                <a:sym typeface="Symbol"/>
              </a:rPr>
              <a:t>Qgraph</a:t>
            </a:r>
            <a:r>
              <a:rPr lang="en-GB" sz="2000" b="1" kern="0" dirty="0" smtClean="0">
                <a:sym typeface="Symbo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772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144562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err="1" smtClean="0"/>
              <a:t>Intraindividual</a:t>
            </a:r>
            <a:r>
              <a:rPr lang="en-US" sz="2800" b="1" dirty="0" smtClean="0"/>
              <a:t> network:</a:t>
            </a:r>
          </a:p>
          <a:p>
            <a:r>
              <a:rPr lang="en-US" sz="2800" b="1" dirty="0" smtClean="0"/>
              <a:t>3. Compute network characteristics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2411760" y="2553623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84" y="2721545"/>
            <a:ext cx="857850" cy="6262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Oval 14"/>
          <p:cNvSpPr/>
          <p:nvPr/>
        </p:nvSpPr>
        <p:spPr bwMode="auto">
          <a:xfrm>
            <a:off x="5767699" y="2553623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49" y="2714260"/>
            <a:ext cx="937643" cy="6399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Oval 16"/>
          <p:cNvSpPr/>
          <p:nvPr/>
        </p:nvSpPr>
        <p:spPr bwMode="auto">
          <a:xfrm>
            <a:off x="4091747" y="4713720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47" y="4848732"/>
            <a:ext cx="984309" cy="73823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9" name="Curved Connector 18"/>
          <p:cNvCxnSpPr/>
          <p:nvPr/>
        </p:nvCxnSpPr>
        <p:spPr bwMode="auto">
          <a:xfrm rot="16200000" flipH="1" flipV="1">
            <a:off x="2296565" y="2829154"/>
            <a:ext cx="356472" cy="141254"/>
          </a:xfrm>
          <a:prstGeom prst="curvedConnector4">
            <a:avLst>
              <a:gd name="adj1" fmla="val -48547"/>
              <a:gd name="adj2" fmla="val 3599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urved Connector 19"/>
          <p:cNvCxnSpPr/>
          <p:nvPr/>
        </p:nvCxnSpPr>
        <p:spPr bwMode="auto">
          <a:xfrm rot="2400000" flipH="1" flipV="1">
            <a:off x="6516085" y="2795684"/>
            <a:ext cx="356472" cy="141254"/>
          </a:xfrm>
          <a:prstGeom prst="curvedConnector4">
            <a:avLst>
              <a:gd name="adj1" fmla="val -48547"/>
              <a:gd name="adj2" fmla="val 3599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 rot="9240000" flipH="1" flipV="1">
            <a:off x="4418145" y="5653751"/>
            <a:ext cx="356472" cy="141254"/>
          </a:xfrm>
          <a:prstGeom prst="curvedConnector4">
            <a:avLst>
              <a:gd name="adj1" fmla="val -48547"/>
              <a:gd name="adj2" fmla="val 3599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369576" y="2985671"/>
            <a:ext cx="241157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3347864" y="3129687"/>
            <a:ext cx="23981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059832" y="3633886"/>
            <a:ext cx="1031915" cy="14400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3203848" y="3570882"/>
            <a:ext cx="981618" cy="13590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987042" y="3558381"/>
            <a:ext cx="1025118" cy="1299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076056" y="3633886"/>
            <a:ext cx="1099888" cy="13680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34796" y="2357517"/>
                <a:ext cx="757002" cy="508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96" y="2357517"/>
                <a:ext cx="757002" cy="508794"/>
              </a:xfrm>
              <a:prstGeom prst="rect">
                <a:avLst/>
              </a:prstGeom>
              <a:blipFill rotWithShape="0">
                <a:blip r:embed="rId7"/>
                <a:stretch>
                  <a:fillRect l="-3200" b="-843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87478" y="6320997"/>
                <a:ext cx="1173078" cy="420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78" y="6320997"/>
                <a:ext cx="1173078" cy="420371"/>
              </a:xfrm>
              <a:prstGeom prst="rect">
                <a:avLst/>
              </a:prstGeom>
              <a:blipFill rotWithShape="0">
                <a:blip r:embed="rId8"/>
                <a:stretch>
                  <a:fillRect l="-1554" b="-144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122088" y="2384127"/>
                <a:ext cx="997709" cy="455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088" y="2384127"/>
                <a:ext cx="997709" cy="455574"/>
              </a:xfrm>
              <a:prstGeom prst="rect">
                <a:avLst/>
              </a:prstGeom>
              <a:blipFill rotWithShape="0">
                <a:blip r:embed="rId9"/>
                <a:stretch>
                  <a:fillRect l="-2439" b="-5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72946" y="3738075"/>
                <a:ext cx="1143070" cy="471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946" y="3738075"/>
                <a:ext cx="1143070" cy="471732"/>
              </a:xfrm>
              <a:prstGeom prst="rect">
                <a:avLst/>
              </a:prstGeom>
              <a:blipFill rotWithShape="0">
                <a:blip r:embed="rId10"/>
                <a:stretch>
                  <a:fillRect l="-1596" b="-897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771800" y="4830249"/>
                <a:ext cx="1173078" cy="459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830249"/>
                <a:ext cx="1173078" cy="459678"/>
              </a:xfrm>
              <a:prstGeom prst="rect">
                <a:avLst/>
              </a:prstGeom>
              <a:blipFill rotWithShape="0">
                <a:blip r:embed="rId11"/>
                <a:stretch>
                  <a:fillRect l="-1563" b="-789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798427" y="2512400"/>
                <a:ext cx="997709" cy="473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427" y="2512400"/>
                <a:ext cx="997709" cy="473271"/>
              </a:xfrm>
              <a:prstGeom prst="rect">
                <a:avLst/>
              </a:prstGeom>
              <a:blipFill rotWithShape="0">
                <a:blip r:embed="rId12"/>
                <a:stretch>
                  <a:fillRect l="-2439" b="-897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419872" y="3057679"/>
                <a:ext cx="973663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𝑗𝑜𝑦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057679"/>
                <a:ext cx="973663" cy="491096"/>
              </a:xfrm>
              <a:prstGeom prst="rect">
                <a:avLst/>
              </a:prstGeom>
              <a:blipFill rotWithShape="0">
                <a:blip r:embed="rId13"/>
                <a:stretch>
                  <a:fillRect l="-2500" b="-625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148064" y="4852243"/>
                <a:ext cx="1173078" cy="437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852243"/>
                <a:ext cx="1173078" cy="437684"/>
              </a:xfrm>
              <a:prstGeom prst="rect">
                <a:avLst/>
              </a:prstGeom>
              <a:blipFill rotWithShape="0">
                <a:blip r:embed="rId14"/>
                <a:stretch>
                  <a:fillRect l="-1554" b="-8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869090" y="3345711"/>
                <a:ext cx="1143070" cy="43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𝑠𝑎𝑑𝑛𝑒𝑠𝑠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𝑎𝑛𝑔𝑒𝑟</m:t>
                          </m:r>
                        </m:sup>
                      </m:sSub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90" y="3345711"/>
                <a:ext cx="1143070" cy="436210"/>
              </a:xfrm>
              <a:prstGeom prst="rect">
                <a:avLst/>
              </a:prstGeom>
              <a:blipFill rotWithShape="0">
                <a:blip r:embed="rId15"/>
                <a:stretch>
                  <a:fillRect l="-1604" b="-1126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482890" y="992009"/>
            <a:ext cx="81573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431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" pitchFamily="34" charset="0"/>
              <a:buChar char="-"/>
              <a:defRPr sz="2800">
                <a:solidFill>
                  <a:srgbClr val="04316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4316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4316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9pPr>
          </a:lstStyle>
          <a:p>
            <a:pPr eaLnBrk="1" hangingPunct="1"/>
            <a:r>
              <a:rPr lang="en-GB" sz="2000" b="1" kern="0" dirty="0" smtClean="0">
                <a:sym typeface="Symbol"/>
              </a:rPr>
              <a:t>Several measures available: </a:t>
            </a:r>
            <a:r>
              <a:rPr lang="en-GB" sz="2000" b="1" kern="0" dirty="0" err="1" smtClean="0">
                <a:sym typeface="Symbol"/>
              </a:rPr>
              <a:t>betweenness</a:t>
            </a:r>
            <a:r>
              <a:rPr lang="en-GB" sz="2000" b="1" kern="0" dirty="0" smtClean="0">
                <a:sym typeface="Symbol"/>
              </a:rPr>
              <a:t>, closeness, </a:t>
            </a:r>
            <a:r>
              <a:rPr lang="en-GB" sz="2000" b="1" kern="0" dirty="0" err="1" smtClean="0">
                <a:sym typeface="Symbol"/>
              </a:rPr>
              <a:t>indegree</a:t>
            </a:r>
            <a:r>
              <a:rPr lang="en-GB" sz="2000" b="1" kern="0" dirty="0" smtClean="0">
                <a:sym typeface="Symbol"/>
              </a:rPr>
              <a:t>, </a:t>
            </a:r>
            <a:r>
              <a:rPr lang="en-GB" sz="2000" b="1" kern="0" dirty="0" err="1" smtClean="0">
                <a:sym typeface="Symbol"/>
              </a:rPr>
              <a:t>outdegree</a:t>
            </a:r>
            <a:r>
              <a:rPr lang="en-GB" sz="2000" b="1" kern="0" dirty="0" smtClean="0">
                <a:sym typeface="Symbol"/>
              </a:rPr>
              <a:t>, density, ….</a:t>
            </a:r>
          </a:p>
          <a:p>
            <a:pPr eaLnBrk="1" hangingPunct="1"/>
            <a:r>
              <a:rPr lang="en-GB" sz="2000" b="1" kern="0" dirty="0" smtClean="0">
                <a:sym typeface="Symbol"/>
              </a:rPr>
              <a:t>All based on edges</a:t>
            </a:r>
          </a:p>
        </p:txBody>
      </p:sp>
    </p:spTree>
    <p:extLst>
      <p:ext uri="{BB962C8B-B14F-4D97-AF65-F5344CB8AC3E}">
        <p14:creationId xmlns:p14="http://schemas.microsoft.com/office/powerpoint/2010/main" val="64500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144562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Building a dyadic network </a:t>
            </a:r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Oval 52"/>
          <p:cNvSpPr/>
          <p:nvPr/>
        </p:nvSpPr>
        <p:spPr bwMode="auto">
          <a:xfrm>
            <a:off x="2311315" y="1412776"/>
            <a:ext cx="964541" cy="100825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15757"/>
            <a:ext cx="1039239" cy="809360"/>
          </a:xfrm>
          <a:prstGeom prst="rect">
            <a:avLst/>
          </a:prstGeom>
          <a:ln>
            <a:solidFill>
              <a:srgbClr val="3333FF"/>
            </a:solidFill>
          </a:ln>
          <a:effectLst>
            <a:softEdge rad="127000"/>
          </a:effectLst>
        </p:spPr>
      </p:pic>
      <p:grpSp>
        <p:nvGrpSpPr>
          <p:cNvPr id="55" name="Group 54"/>
          <p:cNvGrpSpPr/>
          <p:nvPr/>
        </p:nvGrpSpPr>
        <p:grpSpPr>
          <a:xfrm>
            <a:off x="1259632" y="2120703"/>
            <a:ext cx="964541" cy="1008255"/>
            <a:chOff x="4809808" y="2540998"/>
            <a:chExt cx="964541" cy="1008255"/>
          </a:xfrm>
        </p:grpSpPr>
        <p:sp>
          <p:nvSpPr>
            <p:cNvPr id="56" name="Oval 55"/>
            <p:cNvSpPr/>
            <p:nvPr/>
          </p:nvSpPr>
          <p:spPr bwMode="auto">
            <a:xfrm>
              <a:off x="4809808" y="2540998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708920"/>
              <a:ext cx="857850" cy="626263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58" name="Group 57"/>
          <p:cNvGrpSpPr/>
          <p:nvPr/>
        </p:nvGrpSpPr>
        <p:grpSpPr>
          <a:xfrm>
            <a:off x="827585" y="3152176"/>
            <a:ext cx="964541" cy="1008255"/>
            <a:chOff x="5407659" y="4132459"/>
            <a:chExt cx="964541" cy="1008255"/>
          </a:xfrm>
        </p:grpSpPr>
        <p:sp>
          <p:nvSpPr>
            <p:cNvPr id="59" name="Oval 58"/>
            <p:cNvSpPr/>
            <p:nvPr/>
          </p:nvSpPr>
          <p:spPr bwMode="auto">
            <a:xfrm>
              <a:off x="5407659" y="4132459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109" y="4293096"/>
              <a:ext cx="937643" cy="639941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61" name="Group 60"/>
          <p:cNvGrpSpPr/>
          <p:nvPr/>
        </p:nvGrpSpPr>
        <p:grpSpPr>
          <a:xfrm>
            <a:off x="1259632" y="4283949"/>
            <a:ext cx="984309" cy="1008255"/>
            <a:chOff x="7188091" y="4148937"/>
            <a:chExt cx="984309" cy="1008255"/>
          </a:xfrm>
        </p:grpSpPr>
        <p:sp>
          <p:nvSpPr>
            <p:cNvPr id="62" name="Oval 61"/>
            <p:cNvSpPr/>
            <p:nvPr/>
          </p:nvSpPr>
          <p:spPr bwMode="auto">
            <a:xfrm>
              <a:off x="7188091" y="4148937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091" y="4283949"/>
              <a:ext cx="984309" cy="738232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64" name="Group 63"/>
          <p:cNvGrpSpPr/>
          <p:nvPr/>
        </p:nvGrpSpPr>
        <p:grpSpPr>
          <a:xfrm>
            <a:off x="2339752" y="4941168"/>
            <a:ext cx="964541" cy="1008255"/>
            <a:chOff x="7765239" y="2529842"/>
            <a:chExt cx="964541" cy="1008255"/>
          </a:xfrm>
        </p:grpSpPr>
        <p:sp>
          <p:nvSpPr>
            <p:cNvPr id="65" name="Oval 64"/>
            <p:cNvSpPr/>
            <p:nvPr/>
          </p:nvSpPr>
          <p:spPr bwMode="auto">
            <a:xfrm>
              <a:off x="7765239" y="2529842"/>
              <a:ext cx="964541" cy="100825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311" y="2624831"/>
              <a:ext cx="894398" cy="818279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4759587" y="1412776"/>
            <a:ext cx="2871407" cy="4536646"/>
            <a:chOff x="4759587" y="1412776"/>
            <a:chExt cx="2871407" cy="4536646"/>
          </a:xfrm>
        </p:grpSpPr>
        <p:sp>
          <p:nvSpPr>
            <p:cNvPr id="68" name="Oval 67"/>
            <p:cNvSpPr/>
            <p:nvPr/>
          </p:nvSpPr>
          <p:spPr bwMode="auto">
            <a:xfrm>
              <a:off x="4831595" y="1412776"/>
              <a:ext cx="964541" cy="1008255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911715" y="2132713"/>
              <a:ext cx="964541" cy="1008255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6660232" y="3140968"/>
              <a:ext cx="964541" cy="1008255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5911715" y="4293096"/>
              <a:ext cx="964541" cy="1008255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759587" y="4941167"/>
              <a:ext cx="964541" cy="1008255"/>
            </a:xfrm>
            <a:prstGeom prst="ellipse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43169"/>
                </a:solidFill>
                <a:effectLst/>
                <a:latin typeface="Arial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1" y="3212976"/>
              <a:ext cx="970763" cy="739778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595" y="1587739"/>
              <a:ext cx="987182" cy="658327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5055868"/>
              <a:ext cx="884949" cy="677388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319" y="4441441"/>
              <a:ext cx="715752" cy="715752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319" y="2204721"/>
              <a:ext cx="715921" cy="1008255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78" name="Freeform 77"/>
          <p:cNvSpPr/>
          <p:nvPr/>
        </p:nvSpPr>
        <p:spPr bwMode="auto">
          <a:xfrm>
            <a:off x="5724128" y="1628800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1907704" y="5229200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827584" y="4587507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827584" y="2348880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395536" y="3429000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1907704" y="1635179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6804248" y="2355259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7596336" y="3363371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6812523" y="4515498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5660395" y="5181727"/>
            <a:ext cx="495781" cy="425669"/>
          </a:xfrm>
          <a:custGeom>
            <a:avLst/>
            <a:gdLst>
              <a:gd name="connsiteX0" fmla="*/ 157655 w 495781"/>
              <a:gd name="connsiteY0" fmla="*/ 425669 h 425669"/>
              <a:gd name="connsiteX1" fmla="*/ 63062 w 495781"/>
              <a:gd name="connsiteY1" fmla="*/ 378372 h 425669"/>
              <a:gd name="connsiteX2" fmla="*/ 0 w 495781"/>
              <a:gd name="connsiteY2" fmla="*/ 252248 h 425669"/>
              <a:gd name="connsiteX3" fmla="*/ 63062 w 495781"/>
              <a:gd name="connsiteY3" fmla="*/ 78828 h 425669"/>
              <a:gd name="connsiteX4" fmla="*/ 299545 w 495781"/>
              <a:gd name="connsiteY4" fmla="*/ 0 h 425669"/>
              <a:gd name="connsiteX5" fmla="*/ 472966 w 495781"/>
              <a:gd name="connsiteY5" fmla="*/ 78828 h 425669"/>
              <a:gd name="connsiteX6" fmla="*/ 488731 w 495781"/>
              <a:gd name="connsiteY6" fmla="*/ 236483 h 425669"/>
              <a:gd name="connsiteX7" fmla="*/ 425669 w 495781"/>
              <a:gd name="connsiteY7" fmla="*/ 409904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81" h="425669">
                <a:moveTo>
                  <a:pt x="157655" y="425669"/>
                </a:moveTo>
                <a:cubicBezTo>
                  <a:pt x="123496" y="416472"/>
                  <a:pt x="89338" y="407275"/>
                  <a:pt x="63062" y="378372"/>
                </a:cubicBezTo>
                <a:cubicBezTo>
                  <a:pt x="36786" y="349468"/>
                  <a:pt x="0" y="302172"/>
                  <a:pt x="0" y="252248"/>
                </a:cubicBezTo>
                <a:cubicBezTo>
                  <a:pt x="0" y="202324"/>
                  <a:pt x="13138" y="120869"/>
                  <a:pt x="63062" y="78828"/>
                </a:cubicBezTo>
                <a:cubicBezTo>
                  <a:pt x="112986" y="36787"/>
                  <a:pt x="231228" y="0"/>
                  <a:pt x="299545" y="0"/>
                </a:cubicBezTo>
                <a:cubicBezTo>
                  <a:pt x="367862" y="0"/>
                  <a:pt x="441435" y="39414"/>
                  <a:pt x="472966" y="78828"/>
                </a:cubicBezTo>
                <a:cubicBezTo>
                  <a:pt x="504497" y="118242"/>
                  <a:pt x="496614" y="181304"/>
                  <a:pt x="488731" y="236483"/>
                </a:cubicBezTo>
                <a:cubicBezTo>
                  <a:pt x="480848" y="291662"/>
                  <a:pt x="425669" y="409904"/>
                  <a:pt x="425669" y="409904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3279228" y="1907628"/>
            <a:ext cx="2885089" cy="2443655"/>
          </a:xfrm>
          <a:custGeom>
            <a:avLst/>
            <a:gdLst>
              <a:gd name="connsiteX0" fmla="*/ 0 w 2885089"/>
              <a:gd name="connsiteY0" fmla="*/ 0 h 2443655"/>
              <a:gd name="connsiteX1" fmla="*/ 1813034 w 2885089"/>
              <a:gd name="connsiteY1" fmla="*/ 1166648 h 2443655"/>
              <a:gd name="connsiteX2" fmla="*/ 2885089 w 2885089"/>
              <a:gd name="connsiteY2" fmla="*/ 2443655 h 244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5089" h="2443655">
                <a:moveTo>
                  <a:pt x="0" y="0"/>
                </a:moveTo>
                <a:cubicBezTo>
                  <a:pt x="666093" y="379686"/>
                  <a:pt x="1332186" y="759372"/>
                  <a:pt x="1813034" y="1166648"/>
                </a:cubicBezTo>
                <a:cubicBezTo>
                  <a:pt x="2293882" y="1573924"/>
                  <a:pt x="2589485" y="2008789"/>
                  <a:pt x="2885089" y="2443655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2995448" y="2065283"/>
            <a:ext cx="1860331" cy="2900855"/>
          </a:xfrm>
          <a:custGeom>
            <a:avLst/>
            <a:gdLst>
              <a:gd name="connsiteX0" fmla="*/ 1860331 w 1860331"/>
              <a:gd name="connsiteY0" fmla="*/ 0 h 2900855"/>
              <a:gd name="connsiteX1" fmla="*/ 599090 w 1860331"/>
              <a:gd name="connsiteY1" fmla="*/ 1481958 h 2900855"/>
              <a:gd name="connsiteX2" fmla="*/ 0 w 1860331"/>
              <a:gd name="connsiteY2" fmla="*/ 2900855 h 290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0331" h="2900855">
                <a:moveTo>
                  <a:pt x="1860331" y="0"/>
                </a:moveTo>
                <a:cubicBezTo>
                  <a:pt x="1384738" y="499241"/>
                  <a:pt x="909145" y="998482"/>
                  <a:pt x="599090" y="1481958"/>
                </a:cubicBezTo>
                <a:cubicBezTo>
                  <a:pt x="289035" y="1965434"/>
                  <a:pt x="144517" y="2433144"/>
                  <a:pt x="0" y="290085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2128345" y="2790497"/>
            <a:ext cx="3815255" cy="1686910"/>
          </a:xfrm>
          <a:custGeom>
            <a:avLst/>
            <a:gdLst>
              <a:gd name="connsiteX0" fmla="*/ 0 w 3815255"/>
              <a:gd name="connsiteY0" fmla="*/ 1686910 h 1686910"/>
              <a:gd name="connsiteX1" fmla="*/ 2144110 w 3815255"/>
              <a:gd name="connsiteY1" fmla="*/ 993227 h 1686910"/>
              <a:gd name="connsiteX2" fmla="*/ 3815255 w 3815255"/>
              <a:gd name="connsiteY2" fmla="*/ 0 h 168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5255" h="1686910">
                <a:moveTo>
                  <a:pt x="0" y="1686910"/>
                </a:moveTo>
                <a:cubicBezTo>
                  <a:pt x="754117" y="1480644"/>
                  <a:pt x="1508234" y="1274379"/>
                  <a:pt x="2144110" y="993227"/>
                </a:cubicBezTo>
                <a:cubicBezTo>
                  <a:pt x="2779986" y="712075"/>
                  <a:pt x="3297620" y="356037"/>
                  <a:pt x="381525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2853559" y="2427890"/>
            <a:ext cx="283816" cy="2490951"/>
          </a:xfrm>
          <a:custGeom>
            <a:avLst/>
            <a:gdLst>
              <a:gd name="connsiteX0" fmla="*/ 0 w 283816"/>
              <a:gd name="connsiteY0" fmla="*/ 2490951 h 2490951"/>
              <a:gd name="connsiteX1" fmla="*/ 283779 w 283816"/>
              <a:gd name="connsiteY1" fmla="*/ 1150882 h 2490951"/>
              <a:gd name="connsiteX2" fmla="*/ 15765 w 283816"/>
              <a:gd name="connsiteY2" fmla="*/ 0 h 249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16" h="2490951">
                <a:moveTo>
                  <a:pt x="0" y="2490951"/>
                </a:moveTo>
                <a:cubicBezTo>
                  <a:pt x="140576" y="2028495"/>
                  <a:pt x="281152" y="1566040"/>
                  <a:pt x="283779" y="1150882"/>
                </a:cubicBezTo>
                <a:cubicBezTo>
                  <a:pt x="286406" y="735724"/>
                  <a:pt x="151085" y="367862"/>
                  <a:pt x="1576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2270234" y="2485194"/>
            <a:ext cx="3641835" cy="273772"/>
          </a:xfrm>
          <a:custGeom>
            <a:avLst/>
            <a:gdLst>
              <a:gd name="connsiteX0" fmla="*/ 3641835 w 3641835"/>
              <a:gd name="connsiteY0" fmla="*/ 273772 h 273772"/>
              <a:gd name="connsiteX1" fmla="*/ 1970690 w 3641835"/>
              <a:gd name="connsiteY1" fmla="*/ 5758 h 273772"/>
              <a:gd name="connsiteX2" fmla="*/ 0 w 3641835"/>
              <a:gd name="connsiteY2" fmla="*/ 116116 h 27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1835" h="273772">
                <a:moveTo>
                  <a:pt x="3641835" y="273772"/>
                </a:moveTo>
                <a:cubicBezTo>
                  <a:pt x="3109748" y="152903"/>
                  <a:pt x="2577662" y="32034"/>
                  <a:pt x="1970690" y="5758"/>
                </a:cubicBezTo>
                <a:cubicBezTo>
                  <a:pt x="1363717" y="-20518"/>
                  <a:pt x="681858" y="47799"/>
                  <a:pt x="0" y="116116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2096814" y="3514232"/>
            <a:ext cx="4587765" cy="915878"/>
          </a:xfrm>
          <a:custGeom>
            <a:avLst/>
            <a:gdLst>
              <a:gd name="connsiteX0" fmla="*/ 0 w 4587765"/>
              <a:gd name="connsiteY0" fmla="*/ 915878 h 915878"/>
              <a:gd name="connsiteX1" fmla="*/ 2065283 w 4587765"/>
              <a:gd name="connsiteY1" fmla="*/ 96071 h 915878"/>
              <a:gd name="connsiteX2" fmla="*/ 4587765 w 4587765"/>
              <a:gd name="connsiteY2" fmla="*/ 48775 h 9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765" h="915878">
                <a:moveTo>
                  <a:pt x="0" y="915878"/>
                </a:moveTo>
                <a:cubicBezTo>
                  <a:pt x="650327" y="578233"/>
                  <a:pt x="1300655" y="240588"/>
                  <a:pt x="2065283" y="96071"/>
                </a:cubicBezTo>
                <a:cubicBezTo>
                  <a:pt x="2829911" y="-48446"/>
                  <a:pt x="3708838" y="164"/>
                  <a:pt x="4587765" y="48775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6227379" y="3137338"/>
            <a:ext cx="409904" cy="394138"/>
          </a:xfrm>
          <a:custGeom>
            <a:avLst/>
            <a:gdLst>
              <a:gd name="connsiteX0" fmla="*/ 0 w 409904"/>
              <a:gd name="connsiteY0" fmla="*/ 0 h 394138"/>
              <a:gd name="connsiteX1" fmla="*/ 94593 w 409904"/>
              <a:gd name="connsiteY1" fmla="*/ 299545 h 394138"/>
              <a:gd name="connsiteX2" fmla="*/ 409904 w 409904"/>
              <a:gd name="connsiteY2" fmla="*/ 394138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904" h="394138">
                <a:moveTo>
                  <a:pt x="0" y="0"/>
                </a:moveTo>
                <a:cubicBezTo>
                  <a:pt x="13138" y="116927"/>
                  <a:pt x="26276" y="233855"/>
                  <a:pt x="94593" y="299545"/>
                </a:cubicBezTo>
                <a:cubicBezTo>
                  <a:pt x="162910" y="365235"/>
                  <a:pt x="286407" y="379686"/>
                  <a:pt x="409904" y="394138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5218383" y="3011214"/>
            <a:ext cx="867107" cy="1939158"/>
          </a:xfrm>
          <a:custGeom>
            <a:avLst/>
            <a:gdLst>
              <a:gd name="connsiteX0" fmla="*/ 867107 w 867107"/>
              <a:gd name="connsiteY0" fmla="*/ 0 h 1939158"/>
              <a:gd name="connsiteX1" fmla="*/ 141893 w 867107"/>
              <a:gd name="connsiteY1" fmla="*/ 882869 h 1939158"/>
              <a:gd name="connsiteX2" fmla="*/ 3 w 867107"/>
              <a:gd name="connsiteY2" fmla="*/ 1939158 h 193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107" h="1939158">
                <a:moveTo>
                  <a:pt x="867107" y="0"/>
                </a:moveTo>
                <a:cubicBezTo>
                  <a:pt x="576758" y="279838"/>
                  <a:pt x="286410" y="559676"/>
                  <a:pt x="141893" y="882869"/>
                </a:cubicBezTo>
                <a:cubicBezTo>
                  <a:pt x="-2624" y="1206062"/>
                  <a:pt x="3" y="1939158"/>
                  <a:pt x="3" y="1939158"/>
                </a:cubicBezTo>
              </a:path>
            </a:pathLst>
          </a:custGeom>
          <a:noFill/>
          <a:ln w="9525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0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1573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Predict each emotion of each partner at time point </a:t>
            </a:r>
            <a:r>
              <a:rPr lang="en-GB" sz="2000" b="1" i="1" dirty="0" smtClean="0">
                <a:sym typeface="Symbol"/>
              </a:rPr>
              <a:t>t</a:t>
            </a:r>
            <a:r>
              <a:rPr lang="en-GB" sz="2000" b="1" dirty="0" smtClean="0">
                <a:sym typeface="Symbol"/>
              </a:rPr>
              <a:t> on the basis of all emotions of all partners at time point </a:t>
            </a:r>
            <a:r>
              <a:rPr lang="en-GB" sz="2000" b="1" i="1" dirty="0" smtClean="0">
                <a:sym typeface="Symbol"/>
              </a:rPr>
              <a:t>t</a:t>
            </a:r>
            <a:r>
              <a:rPr lang="en-GB" sz="2000" b="1" dirty="0" smtClean="0">
                <a:sym typeface="Symbol"/>
              </a:rPr>
              <a:t>-1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144562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Building a dyadic network </a:t>
            </a:r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27580"/>
              </p:ext>
            </p:extLst>
          </p:nvPr>
        </p:nvGraphicFramePr>
        <p:xfrm>
          <a:off x="1016000" y="2076450"/>
          <a:ext cx="703738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4000320" imgH="965160" progId="Equation.DSMT4">
                  <p:embed/>
                </p:oleObj>
              </mc:Choice>
              <mc:Fallback>
                <p:oleObj name="Equation" r:id="rId5" imgW="400032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6000" y="2076450"/>
                        <a:ext cx="7037388" cy="16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98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1573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Predict each emotion of each partner at time point </a:t>
            </a:r>
            <a:r>
              <a:rPr lang="en-GB" sz="2000" b="1" i="1" dirty="0" smtClean="0">
                <a:sym typeface="Symbol"/>
              </a:rPr>
              <a:t>t</a:t>
            </a:r>
            <a:r>
              <a:rPr lang="en-GB" sz="2000" b="1" dirty="0" smtClean="0">
                <a:sym typeface="Symbol"/>
              </a:rPr>
              <a:t> on the basis of all emotions of all partners at time point </a:t>
            </a:r>
            <a:r>
              <a:rPr lang="en-GB" sz="2000" b="1" i="1" dirty="0" smtClean="0">
                <a:sym typeface="Symbol"/>
              </a:rPr>
              <a:t>t</a:t>
            </a:r>
            <a:r>
              <a:rPr lang="en-GB" sz="2000" b="1" dirty="0" smtClean="0">
                <a:sym typeface="Symbol"/>
              </a:rPr>
              <a:t>-1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144562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Building a dyadic network </a:t>
            </a:r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27580"/>
              </p:ext>
            </p:extLst>
          </p:nvPr>
        </p:nvGraphicFramePr>
        <p:xfrm>
          <a:off x="1016000" y="2076450"/>
          <a:ext cx="703738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4000320" imgH="965160" progId="Equation.DSMT4">
                  <p:embed/>
                </p:oleObj>
              </mc:Choice>
              <mc:Fallback>
                <p:oleObj name="Equation" r:id="rId5" imgW="400032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6000" y="2076450"/>
                        <a:ext cx="7037388" cy="16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644008" y="2924944"/>
            <a:ext cx="1728192" cy="8484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43808" y="2076450"/>
            <a:ext cx="1728192" cy="8484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8748" y="3892986"/>
            <a:ext cx="4487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how</a:t>
            </a:r>
            <a:r>
              <a:rPr lang="nl-BE" dirty="0" smtClean="0"/>
              <a:t> do partners </a:t>
            </a:r>
            <a:r>
              <a:rPr lang="nl-BE" dirty="0" err="1" smtClean="0"/>
              <a:t>influence</a:t>
            </a:r>
            <a:r>
              <a:rPr lang="nl-BE" dirty="0" smtClean="0"/>
              <a:t> </a:t>
            </a:r>
            <a:r>
              <a:rPr lang="nl-BE" dirty="0" err="1" smtClean="0"/>
              <a:t>themselves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818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157344" cy="518457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dirty="0" smtClean="0">
                <a:sym typeface="Symbol"/>
              </a:rPr>
              <a:t>Predict each emotion of each partner at time point </a:t>
            </a:r>
            <a:r>
              <a:rPr lang="en-GB" sz="2000" b="1" i="1" dirty="0" smtClean="0">
                <a:sym typeface="Symbol"/>
              </a:rPr>
              <a:t>t</a:t>
            </a:r>
            <a:r>
              <a:rPr lang="en-GB" sz="2000" b="1" dirty="0" smtClean="0">
                <a:sym typeface="Symbol"/>
              </a:rPr>
              <a:t> on the basis of all emotions of all partners at time point </a:t>
            </a:r>
            <a:r>
              <a:rPr lang="en-GB" sz="2000" b="1" i="1" dirty="0" smtClean="0">
                <a:sym typeface="Symbol"/>
              </a:rPr>
              <a:t>t</a:t>
            </a:r>
            <a:r>
              <a:rPr lang="en-GB" sz="2000" b="1" dirty="0" smtClean="0">
                <a:sym typeface="Symbol"/>
              </a:rPr>
              <a:t>-1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144562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Building a dyadic network </a:t>
            </a:r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16000" y="2076450"/>
          <a:ext cx="703738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4000320" imgH="965160" progId="Equation.DSMT4">
                  <p:embed/>
                </p:oleObj>
              </mc:Choice>
              <mc:Fallback>
                <p:oleObj name="Equation" r:id="rId5" imgW="400032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6000" y="2076450"/>
                        <a:ext cx="7037388" cy="16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843808" y="2924944"/>
            <a:ext cx="1728192" cy="8484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4008" y="2076450"/>
            <a:ext cx="1728192" cy="8484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1496" y="3892986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how</a:t>
            </a:r>
            <a:r>
              <a:rPr lang="nl-BE" dirty="0" smtClean="0"/>
              <a:t> do partners </a:t>
            </a:r>
            <a:r>
              <a:rPr lang="nl-BE" dirty="0" err="1" smtClean="0"/>
              <a:t>influence</a:t>
            </a:r>
            <a:r>
              <a:rPr lang="nl-BE" dirty="0" smtClean="0"/>
              <a:t> </a:t>
            </a:r>
            <a:r>
              <a:rPr lang="nl-BE" dirty="0" err="1" smtClean="0"/>
              <a:t>each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!!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936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157344" cy="5184576"/>
          </a:xfrm>
        </p:spPr>
        <p:txBody>
          <a:bodyPr/>
          <a:lstStyle/>
          <a:p>
            <a:pPr eaLnBrk="1" hangingPunct="1"/>
            <a:r>
              <a:rPr lang="en-GB" sz="2000" b="1" dirty="0" smtClean="0">
                <a:sym typeface="Symbol"/>
              </a:rPr>
              <a:t>Derive network characteristics that focus on dyadic interplay</a:t>
            </a:r>
          </a:p>
          <a:p>
            <a:pPr eaLnBrk="1" hangingPunct="1"/>
            <a:endParaRPr lang="en-GB" sz="2000" b="1" dirty="0">
              <a:sym typeface="Symbol"/>
            </a:endParaRPr>
          </a:p>
          <a:p>
            <a:pPr eaLnBrk="1" hangingPunct="1"/>
            <a:r>
              <a:rPr lang="en-GB" sz="2000" b="1" dirty="0" smtClean="0">
                <a:sym typeface="Symbol"/>
              </a:rPr>
              <a:t>Issue: which edges should one use?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GB" sz="2000" b="1" dirty="0" smtClean="0">
                <a:sym typeface="Symbol"/>
              </a:rPr>
              <a:t>Well-known from standard regression analysis: slopes also reflect variances of variables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GB" sz="2000" b="1" dirty="0" smtClean="0">
                <a:sym typeface="Symbol"/>
              </a:rPr>
              <a:t>Slopes only reflect unique direct effects, what about shared variance</a:t>
            </a:r>
          </a:p>
          <a:p>
            <a:pPr eaLnBrk="1" hangingPunct="1"/>
            <a:endParaRPr lang="en-GB" sz="2000" b="1" dirty="0" smtClean="0">
              <a:sym typeface="Symbol"/>
            </a:endParaRPr>
          </a:p>
          <a:p>
            <a:pPr eaLnBrk="1" hangingPunct="1"/>
            <a:r>
              <a:rPr lang="en-GB" sz="2000" b="1" dirty="0" smtClean="0">
                <a:sym typeface="Symbol"/>
              </a:rPr>
              <a:t>Solutions: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GB" sz="2000" b="1" dirty="0" smtClean="0">
                <a:sym typeface="Symbol"/>
              </a:rPr>
              <a:t>Use standardized slopes</a:t>
            </a:r>
          </a:p>
          <a:p>
            <a:pPr marL="857250" lvl="1" indent="-457200" eaLnBrk="1" hangingPunct="1">
              <a:buFont typeface="+mj-lt"/>
              <a:buAutoNum type="arabicPeriod"/>
            </a:pPr>
            <a:r>
              <a:rPr lang="en-GB" sz="2000" b="1" dirty="0" smtClean="0">
                <a:sym typeface="Symbol"/>
              </a:rPr>
              <a:t>Use relative importance measures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Challenges: </a:t>
            </a:r>
          </a:p>
          <a:p>
            <a:r>
              <a:rPr lang="en-US" sz="2800" b="1" dirty="0" smtClean="0"/>
              <a:t>1. Network characteristics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20704" r="17445" b="7489"/>
          <a:stretch/>
        </p:blipFill>
        <p:spPr bwMode="auto">
          <a:xfrm>
            <a:off x="5827970" y="3429000"/>
            <a:ext cx="3064510" cy="265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6296" y="5661248"/>
            <a:ext cx="3818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800" dirty="0" err="1" smtClean="0">
                <a:solidFill>
                  <a:schemeClr val="tx1"/>
                </a:solidFill>
              </a:rPr>
              <a:t>Y</a:t>
            </a:r>
            <a:r>
              <a:rPr lang="nl-BE" sz="1800" baseline="-25000" dirty="0" err="1" smtClean="0">
                <a:solidFill>
                  <a:schemeClr val="tx1"/>
                </a:solidFill>
              </a:rPr>
              <a:t>t</a:t>
            </a:r>
            <a:endParaRPr lang="nl-BE" sz="18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157344" cy="5184576"/>
          </a:xfrm>
        </p:spPr>
        <p:txBody>
          <a:bodyPr/>
          <a:lstStyle/>
          <a:p>
            <a:pPr eaLnBrk="1" hangingPunct="1"/>
            <a:r>
              <a:rPr lang="en-GB" sz="2000" b="1" dirty="0" smtClean="0">
                <a:sym typeface="Symbol"/>
              </a:rPr>
              <a:t>If studies contain many dyads </a:t>
            </a:r>
          </a:p>
          <a:p>
            <a:pPr lvl="1" eaLnBrk="1" hangingPunct="1"/>
            <a:r>
              <a:rPr lang="en-GB" sz="2000" b="1" dirty="0" smtClean="0">
                <a:sym typeface="Symbol"/>
              </a:rPr>
              <a:t>separate networks per dyad too complex</a:t>
            </a:r>
          </a:p>
          <a:p>
            <a:pPr lvl="1" eaLnBrk="1" hangingPunct="1"/>
            <a:r>
              <a:rPr lang="en-GB" sz="2000" b="1" dirty="0" smtClean="0">
                <a:sym typeface="Symbol"/>
              </a:rPr>
              <a:t>overall network is parsimonious, but does not give insight into how dyads differ</a:t>
            </a:r>
          </a:p>
          <a:p>
            <a:pPr eaLnBrk="1" hangingPunct="1"/>
            <a:endParaRPr lang="en-GB" sz="2000" b="1" dirty="0">
              <a:sym typeface="Symbol"/>
            </a:endParaRPr>
          </a:p>
          <a:p>
            <a:pPr eaLnBrk="1" hangingPunct="1"/>
            <a:r>
              <a:rPr lang="en-GB" sz="2000" b="1" dirty="0" smtClean="0">
                <a:sym typeface="Symbol"/>
              </a:rPr>
              <a:t>Solution: </a:t>
            </a:r>
          </a:p>
          <a:p>
            <a:pPr lvl="1" eaLnBrk="1" hangingPunct="1"/>
            <a:r>
              <a:rPr lang="en-GB" sz="2000" b="1" dirty="0" smtClean="0">
                <a:sym typeface="Symbol"/>
              </a:rPr>
              <a:t>cluster dyads based on their network</a:t>
            </a:r>
          </a:p>
          <a:p>
            <a:pPr lvl="1" eaLnBrk="1" hangingPunct="1"/>
            <a:r>
              <a:rPr lang="en-GB" sz="2000" b="1" dirty="0" smtClean="0">
                <a:sym typeface="Symbol"/>
              </a:rPr>
              <a:t>see poster of Laura </a:t>
            </a:r>
            <a:r>
              <a:rPr lang="en-GB" sz="2000" b="1" dirty="0" err="1" smtClean="0">
                <a:sym typeface="Symbol"/>
              </a:rPr>
              <a:t>Sels</a:t>
            </a:r>
            <a:r>
              <a:rPr lang="en-GB" sz="2000" b="1" dirty="0" smtClean="0">
                <a:sym typeface="Symbol"/>
              </a:rPr>
              <a:t> and Kirsten </a:t>
            </a:r>
            <a:r>
              <a:rPr lang="en-GB" sz="2000" b="1" dirty="0" err="1" smtClean="0">
                <a:sym typeface="Symbol"/>
              </a:rPr>
              <a:t>Bulteel</a:t>
            </a:r>
            <a:r>
              <a:rPr lang="en-GB" sz="2000" b="1" dirty="0" smtClean="0">
                <a:sym typeface="Symbol"/>
              </a:rPr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Challenges: </a:t>
            </a:r>
          </a:p>
          <a:p>
            <a:r>
              <a:rPr lang="en-US" sz="2800" b="1" dirty="0" smtClean="0"/>
              <a:t>2. Clustering dyads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21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157344" cy="5184576"/>
          </a:xfrm>
        </p:spPr>
        <p:txBody>
          <a:bodyPr/>
          <a:lstStyle/>
          <a:p>
            <a:pPr eaLnBrk="1" hangingPunct="1"/>
            <a:r>
              <a:rPr lang="en-GB" sz="2000" b="1" dirty="0" smtClean="0">
                <a:sym typeface="Symbol"/>
              </a:rPr>
              <a:t>Dyad </a:t>
            </a:r>
            <a:r>
              <a:rPr lang="en-GB" sz="2000" b="1" dirty="0" smtClean="0">
                <a:sym typeface="Wingdings" panose="05000000000000000000" pitchFamily="2" charset="2"/>
              </a:rPr>
              <a:t> </a:t>
            </a:r>
            <a:r>
              <a:rPr lang="en-GB" sz="2000" b="1" dirty="0" smtClean="0">
                <a:sym typeface="Symbol"/>
              </a:rPr>
              <a:t>Number of variables times two!</a:t>
            </a:r>
          </a:p>
          <a:p>
            <a:pPr eaLnBrk="1" hangingPunct="1"/>
            <a:endParaRPr lang="en-GB" sz="2000" b="1" dirty="0">
              <a:sym typeface="Symbol"/>
            </a:endParaRPr>
          </a:p>
          <a:p>
            <a:pPr eaLnBrk="1" hangingPunct="1"/>
            <a:r>
              <a:rPr lang="en-GB" sz="2000" b="1" dirty="0" smtClean="0">
                <a:sym typeface="Symbol"/>
              </a:rPr>
              <a:t>Solution: </a:t>
            </a:r>
          </a:p>
          <a:p>
            <a:pPr lvl="1" eaLnBrk="1" hangingPunct="1"/>
            <a:r>
              <a:rPr lang="en-GB" sz="2000" b="1" dirty="0" smtClean="0">
                <a:sym typeface="Symbol"/>
              </a:rPr>
              <a:t>Look for so-called community structure: variables that are strongly interrelated and have similar links to the other nodes</a:t>
            </a:r>
          </a:p>
          <a:p>
            <a:pPr lvl="1" eaLnBrk="1" hangingPunct="1"/>
            <a:r>
              <a:rPr lang="en-GB" sz="2000" b="1" dirty="0" smtClean="0">
                <a:sym typeface="Symbol"/>
              </a:rPr>
              <a:t>Replace these variables by a single node</a:t>
            </a:r>
          </a:p>
          <a:p>
            <a:pPr lvl="1" eaLnBrk="1" hangingPunct="1"/>
            <a:endParaRPr lang="en-GB" sz="2000" b="1" dirty="0" smtClean="0">
              <a:sym typeface="Symbol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Challenges: </a:t>
            </a:r>
          </a:p>
          <a:p>
            <a:r>
              <a:rPr lang="en-US" sz="2800" b="1" dirty="0" smtClean="0"/>
              <a:t>3. What if number of variables grows large?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842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43213" y="1844824"/>
            <a:ext cx="34559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dirty="0"/>
              <a:t>EMOTION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13586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smtClean="0"/>
              <a:t>Emotions</a:t>
            </a:r>
            <a:endParaRPr lang="en-US" sz="2800" b="1" dirty="0"/>
          </a:p>
        </p:txBody>
      </p:sp>
      <p:sp>
        <p:nvSpPr>
          <p:cNvPr id="20483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large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nl-B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nl-B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nl-B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nl-B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nl-B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  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    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sadness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?    	</a:t>
            </a:r>
          </a:p>
          <a:p>
            <a:pPr eaLnBrk="1" hangingPunct="1">
              <a:lnSpc>
                <a:spcPct val="90000"/>
              </a:lnSpc>
            </a:pP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colour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</a:t>
            </a:r>
            <a:endParaRPr lang="nl-B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determinants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aspects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memory,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likes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dislikes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well-</a:t>
            </a:r>
            <a:r>
              <a:rPr lang="nl-B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</a:t>
            </a:r>
            <a:r>
              <a:rPr lang="nl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etc...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6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2808" y="2545399"/>
            <a:ext cx="1727472" cy="117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66" y="2359026"/>
            <a:ext cx="1486370" cy="135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7075" y="2545399"/>
            <a:ext cx="1869238" cy="10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3649" y="2400926"/>
            <a:ext cx="1732100" cy="1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Logo-sedes-KULeu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4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843213" y="1844824"/>
            <a:ext cx="34559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dirty="0"/>
              <a:t>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MO</a:t>
            </a:r>
            <a:r>
              <a:rPr lang="en-US" sz="2600" dirty="0"/>
              <a:t>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en-US" sz="2600" dirty="0"/>
              <a:t>N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40295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563888" y="1844824"/>
            <a:ext cx="5762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/>
              <a:t>E</a:t>
            </a:r>
            <a:endParaRPr lang="nl-NL" sz="2600"/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4211588" y="1844824"/>
            <a:ext cx="431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/>
              <a:t>D</a:t>
            </a:r>
            <a:endParaRPr lang="nl-NL" sz="2600"/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4644975" y="1844824"/>
            <a:ext cx="431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/>
              <a:t>N</a:t>
            </a:r>
            <a:endParaRPr lang="nl-NL" sz="2600"/>
          </a:p>
        </p:txBody>
      </p:sp>
      <p:sp>
        <p:nvSpPr>
          <p:cNvPr id="6" name="TextBox 5"/>
          <p:cNvSpPr txBox="1"/>
          <p:nvPr/>
        </p:nvSpPr>
        <p:spPr>
          <a:xfrm>
            <a:off x="179512" y="2636912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thank you				thanks to:</a:t>
            </a:r>
          </a:p>
          <a:p>
            <a:pPr algn="l"/>
            <a:r>
              <a:rPr lang="en-US" dirty="0" smtClean="0">
                <a:hlinkClick r:id="rId3"/>
              </a:rPr>
              <a:t>peter.kuppens@kuleuven.be</a:t>
            </a:r>
            <a:r>
              <a:rPr lang="en-US" dirty="0" smtClean="0"/>
              <a:t>		Laura Bringmann</a:t>
            </a:r>
          </a:p>
          <a:p>
            <a:pPr algn="l"/>
            <a:r>
              <a:rPr lang="en-US" dirty="0" smtClean="0">
                <a:hlinkClick r:id="rId4"/>
              </a:rPr>
              <a:t>eva.ceulemans@kuleuven.be</a:t>
            </a:r>
            <a:r>
              <a:rPr lang="en-US" dirty="0" smtClean="0"/>
              <a:t> 	 	</a:t>
            </a:r>
            <a:r>
              <a:rPr lang="en-US" b="1" dirty="0" smtClean="0"/>
              <a:t>Kirsten Bulteel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		Denny </a:t>
            </a:r>
            <a:r>
              <a:rPr lang="en-US" dirty="0" err="1" smtClean="0"/>
              <a:t>Borsboom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			Ian </a:t>
            </a:r>
            <a:r>
              <a:rPr lang="en-US" dirty="0" err="1" smtClean="0"/>
              <a:t>Gotlib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			Madeline Pe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b="1" dirty="0" smtClean="0"/>
              <a:t>Laura Sels</a:t>
            </a:r>
          </a:p>
          <a:p>
            <a:pPr algn="l"/>
            <a:r>
              <a:rPr lang="nl-BE" b="1" dirty="0"/>
              <a:t>	</a:t>
            </a:r>
            <a:r>
              <a:rPr lang="nl-BE" b="1" dirty="0" smtClean="0"/>
              <a:t>				</a:t>
            </a:r>
            <a:r>
              <a:rPr lang="nl-BE" dirty="0" smtClean="0"/>
              <a:t>Francis Tuerlinckx</a:t>
            </a:r>
            <a:endParaRPr lang="en-US" dirty="0" smtClean="0"/>
          </a:p>
          <a:p>
            <a:pPr algn="l"/>
            <a:r>
              <a:rPr lang="nl-BE" sz="1600" b="1" dirty="0"/>
              <a:t>	</a:t>
            </a:r>
            <a:r>
              <a:rPr lang="nl-BE" sz="1600" b="1" dirty="0" smtClean="0"/>
              <a:t>				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973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6508E-6 L 0.03941 2.86508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6508E-6 L -0.04722 2.86508E-6 " pathEditMode="relative" ptsTypes="AA">
                                      <p:cBhvr>
                                        <p:cTn id="8" dur="20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6508E-6 L 0.03142 2.86508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51845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dirty="0" smtClean="0"/>
              <a:t>1 important thing I want to say about emotions</a:t>
            </a:r>
          </a:p>
          <a:p>
            <a:pPr eaLnBrk="1" hangingPunct="1">
              <a:buFontTx/>
              <a:buNone/>
            </a:pPr>
            <a:endParaRPr lang="en-GB" sz="2000" dirty="0"/>
          </a:p>
          <a:p>
            <a:pPr marL="0" indent="0" eaLnBrk="1" hangingPunct="1">
              <a:buNone/>
            </a:pPr>
            <a:r>
              <a:rPr lang="en-GB" sz="2000" b="1" dirty="0" smtClean="0">
                <a:sym typeface="Symbol"/>
              </a:rPr>
              <a:t></a:t>
            </a:r>
            <a:r>
              <a:rPr lang="en-GB" sz="2000" b="1" dirty="0" smtClean="0"/>
              <a:t> Emotions are DYNAMIC phenomena</a:t>
            </a:r>
          </a:p>
          <a:p>
            <a:pPr marL="457200" indent="-457200" eaLnBrk="1" hangingPunct="1">
              <a:buFontTx/>
              <a:buAutoNum type="arabicPeriod"/>
            </a:pPr>
            <a:endParaRPr lang="en-GB" sz="2000" b="1" dirty="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Emotion dynamics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57200" y="259807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431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" pitchFamily="34" charset="0"/>
              <a:buChar char="-"/>
              <a:defRPr sz="2800">
                <a:solidFill>
                  <a:srgbClr val="04316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4316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4316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43169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GB" sz="2000" kern="0" dirty="0" smtClean="0"/>
              <a:t>One of most fundamental properties of our emotions is that they </a:t>
            </a:r>
            <a:r>
              <a:rPr lang="en-GB" sz="2000" b="1" kern="0" dirty="0" smtClean="0"/>
              <a:t>continuously change across time</a:t>
            </a:r>
          </a:p>
        </p:txBody>
      </p:sp>
      <p:pic>
        <p:nvPicPr>
          <p:cNvPr id="28" name="Picture 2" descr="http://www.irxreminder.com/display/images/000264_SurveyStressedQ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9" y="3645024"/>
            <a:ext cx="1485405" cy="29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56" y="3645024"/>
            <a:ext cx="6660232" cy="277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16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51845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dirty="0"/>
              <a:t>1 important thing I want to say about emotions</a:t>
            </a:r>
          </a:p>
          <a:p>
            <a:pPr eaLnBrk="1" hangingPunct="1">
              <a:buFontTx/>
              <a:buNone/>
            </a:pPr>
            <a:endParaRPr lang="en-GB" sz="2000" dirty="0"/>
          </a:p>
          <a:p>
            <a:pPr marL="0" indent="0" eaLnBrk="1" hangingPunct="1">
              <a:buNone/>
            </a:pPr>
            <a:r>
              <a:rPr lang="en-GB" sz="2000" b="1" dirty="0">
                <a:sym typeface="Symbol"/>
              </a:rPr>
              <a:t></a:t>
            </a:r>
            <a:r>
              <a:rPr lang="en-GB" sz="2000" b="1" dirty="0"/>
              <a:t> Emotions are DYNAMIC phenomena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Emotion dynamics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288" y="2636326"/>
            <a:ext cx="842486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dirty="0"/>
              <a:t>In fact: very reason why we have emotions in the first place lies in their dynamic nature</a:t>
            </a:r>
          </a:p>
          <a:p>
            <a:pPr algn="l">
              <a:spcBef>
                <a:spcPct val="20000"/>
              </a:spcBef>
            </a:pPr>
            <a:r>
              <a:rPr lang="en-GB" dirty="0" smtClean="0"/>
              <a:t>Emotional </a:t>
            </a:r>
            <a:r>
              <a:rPr lang="en-GB" dirty="0"/>
              <a:t>and affective </a:t>
            </a:r>
            <a:r>
              <a:rPr lang="en-GB" dirty="0" smtClean="0"/>
              <a:t>changes:</a:t>
            </a:r>
          </a:p>
          <a:p>
            <a:pPr marL="800100" lvl="1" indent="-342900" algn="l">
              <a:spcBef>
                <a:spcPct val="20000"/>
              </a:spcBef>
              <a:buFontTx/>
              <a:buChar char="-"/>
            </a:pPr>
            <a:r>
              <a:rPr lang="en-GB" dirty="0" smtClean="0"/>
              <a:t>alert </a:t>
            </a:r>
            <a:r>
              <a:rPr lang="en-GB" dirty="0"/>
              <a:t>us of important events that are relevant to our </a:t>
            </a:r>
            <a:r>
              <a:rPr lang="en-GB" dirty="0" smtClean="0"/>
              <a:t>well-being</a:t>
            </a:r>
          </a:p>
          <a:p>
            <a:pPr marL="800100" lvl="1" indent="-342900" algn="l">
              <a:spcBef>
                <a:spcPct val="20000"/>
              </a:spcBef>
              <a:buFontTx/>
              <a:buChar char="-"/>
            </a:pPr>
            <a:r>
              <a:rPr lang="en-GB" dirty="0" smtClean="0"/>
              <a:t>motivate </a:t>
            </a:r>
            <a:r>
              <a:rPr lang="en-GB" dirty="0"/>
              <a:t>us to respond appropriately</a:t>
            </a:r>
          </a:p>
          <a:p>
            <a:pPr algn="l">
              <a:spcBef>
                <a:spcPct val="20000"/>
              </a:spcBef>
            </a:pPr>
            <a:endParaRPr lang="en-GB" dirty="0"/>
          </a:p>
          <a:p>
            <a:pPr algn="l">
              <a:spcBef>
                <a:spcPct val="20000"/>
              </a:spcBef>
            </a:pPr>
            <a:r>
              <a:rPr lang="en-GB" dirty="0" smtClean="0"/>
              <a:t>→ emotions only </a:t>
            </a:r>
            <a:r>
              <a:rPr lang="en-GB" dirty="0"/>
              <a:t>have meaning BECAUSE they change across </a:t>
            </a:r>
            <a:r>
              <a:rPr lang="en-GB" dirty="0" smtClean="0"/>
              <a:t>time (if not, useless or very disruptive)</a:t>
            </a:r>
          </a:p>
          <a:p>
            <a:pPr algn="l">
              <a:spcBef>
                <a:spcPct val="20000"/>
              </a:spcBef>
            </a:pPr>
            <a:endParaRPr lang="en-GB" dirty="0" smtClean="0"/>
          </a:p>
          <a:p>
            <a:pPr algn="l">
              <a:spcBef>
                <a:spcPct val="20000"/>
              </a:spcBef>
            </a:pPr>
            <a:r>
              <a:rPr lang="en-GB" dirty="0" smtClean="0"/>
              <a:t>→ time </a:t>
            </a:r>
            <a:r>
              <a:rPr lang="en-GB" dirty="0"/>
              <a:t>dynamic nature lies at very heart of emotions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4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 dirty="0"/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2786063" y="2714625"/>
            <a:ext cx="302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EMOTION</a:t>
            </a:r>
            <a:endParaRPr lang="nl-NL" sz="3600"/>
          </a:p>
        </p:txBody>
      </p:sp>
      <p:pic>
        <p:nvPicPr>
          <p:cNvPr id="22533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 dirty="0"/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2786063" y="2714625"/>
            <a:ext cx="302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/>
              <a:t>EM</a:t>
            </a:r>
            <a:r>
              <a:rPr lang="en-US" sz="3600" dirty="0">
                <a:solidFill>
                  <a:schemeClr val="accent5">
                    <a:lumMod val="90000"/>
                  </a:schemeClr>
                </a:solidFill>
              </a:rPr>
              <a:t>O</a:t>
            </a:r>
            <a:r>
              <a:rPr lang="en-US" sz="3600" dirty="0"/>
              <a:t>TI</a:t>
            </a:r>
            <a:r>
              <a:rPr lang="en-US" sz="3600" dirty="0">
                <a:solidFill>
                  <a:schemeClr val="accent5">
                    <a:lumMod val="90000"/>
                  </a:schemeClr>
                </a:solidFill>
              </a:rPr>
              <a:t>ON</a:t>
            </a:r>
            <a:endParaRPr lang="nl-NL" sz="3600" dirty="0">
              <a:solidFill>
                <a:schemeClr val="accent5">
                  <a:lumMod val="90000"/>
                </a:schemeClr>
              </a:solidFill>
            </a:endParaRPr>
          </a:p>
        </p:txBody>
      </p:sp>
      <p:pic>
        <p:nvPicPr>
          <p:cNvPr id="23557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43188" y="2714625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ME</a:t>
            </a:r>
            <a:endParaRPr lang="nl-BE" sz="36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0438" y="2714625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TI</a:t>
            </a:r>
            <a:endParaRPr lang="nl-BE" sz="3600"/>
          </a:p>
        </p:txBody>
      </p:sp>
      <p:pic>
        <p:nvPicPr>
          <p:cNvPr id="24582" name="Picture 6" descr="Logo-sedes-KULeu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57908" y="4797152"/>
            <a:ext cx="6228184" cy="1323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eaLnBrk="1" hangingPunct="1">
              <a:buFontTx/>
              <a:buNone/>
            </a:pPr>
            <a:r>
              <a:rPr lang="en-US" dirty="0">
                <a:sym typeface="Symbol"/>
              </a:rPr>
              <a:t> </a:t>
            </a:r>
            <a:r>
              <a:rPr lang="en-US" dirty="0">
                <a:sym typeface="Symbol" pitchFamily="18" charset="2"/>
              </a:rPr>
              <a:t>Time is fundamental aspect of emotions </a:t>
            </a:r>
          </a:p>
          <a:p>
            <a:pPr algn="l" eaLnBrk="1" hangingPunct="1">
              <a:buFontTx/>
              <a:buNone/>
            </a:pPr>
            <a:endParaRPr lang="en-US" dirty="0">
              <a:sym typeface="Symbol" pitchFamily="18" charset="2"/>
            </a:endParaRPr>
          </a:p>
          <a:p>
            <a:pPr marL="0" indent="0" algn="l" eaLnBrk="1" hangingPunct="1">
              <a:buFontTx/>
              <a:buNone/>
            </a:pPr>
            <a:r>
              <a:rPr lang="en-US" dirty="0">
                <a:sym typeface="Symbol" pitchFamily="18" charset="2"/>
              </a:rPr>
              <a:t>Understanding the nature of </a:t>
            </a:r>
            <a:r>
              <a:rPr lang="en-US" dirty="0" smtClean="0">
                <a:sym typeface="Symbol" pitchFamily="18" charset="2"/>
              </a:rPr>
              <a:t>emotions </a:t>
            </a:r>
            <a:r>
              <a:rPr lang="en-US" dirty="0">
                <a:sym typeface="Symbol" pitchFamily="18" charset="2"/>
              </a:rPr>
              <a:t>implies </a:t>
            </a:r>
            <a:r>
              <a:rPr lang="en-US" dirty="0" smtClean="0">
                <a:sym typeface="Symbol" pitchFamily="18" charset="2"/>
              </a:rPr>
              <a:t>studying their </a:t>
            </a:r>
            <a:r>
              <a:rPr lang="en-US" dirty="0">
                <a:sym typeface="Symbol" pitchFamily="18" charset="2"/>
              </a:rPr>
              <a:t>time dynamic </a:t>
            </a:r>
            <a:r>
              <a:rPr lang="en-US" dirty="0" smtClean="0">
                <a:sym typeface="Symbol" pitchFamily="18" charset="2"/>
              </a:rPr>
              <a:t>nature</a:t>
            </a:r>
            <a:endParaRPr lang="nl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7.03704E-6 L 0.11025 7.0370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5503 3.7037E-7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117217"/>
            <a:ext cx="743184" cy="6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51845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dirty="0" smtClean="0"/>
              <a:t>How can we understand the dynamic interplay between emotional states (or emotion components) across time? </a:t>
            </a:r>
            <a:endParaRPr lang="en-GB" sz="2000" b="1" dirty="0" smtClean="0"/>
          </a:p>
          <a:p>
            <a:pPr marL="457200" indent="-457200" eaLnBrk="1" hangingPunct="1">
              <a:buFontTx/>
              <a:buAutoNum type="arabicPeriod"/>
            </a:pPr>
            <a:endParaRPr lang="en-GB" sz="2000" b="1" dirty="0"/>
          </a:p>
          <a:p>
            <a:pPr marL="0" indent="0" eaLnBrk="1" hangingPunct="1">
              <a:buNone/>
            </a:pPr>
            <a:endParaRPr lang="en-GB" sz="2000" dirty="0" smtClean="0"/>
          </a:p>
          <a:p>
            <a:pPr marL="457200" indent="-457200" eaLnBrk="1" hangingPunct="1">
              <a:buFontTx/>
              <a:buAutoNum type="arabicPeriod"/>
            </a:pPr>
            <a:endParaRPr lang="en-GB" sz="2000" b="1" dirty="0" smtClean="0"/>
          </a:p>
          <a:p>
            <a:pPr marL="457200" indent="-457200" eaLnBrk="1" hangingPunct="1">
              <a:buFontTx/>
              <a:buAutoNum type="arabicPeriod"/>
            </a:pPr>
            <a:endParaRPr lang="en-GB" sz="2000" b="1" dirty="0"/>
          </a:p>
          <a:p>
            <a:pPr marL="457200" indent="-457200" eaLnBrk="1" hangingPunct="1">
              <a:buFontTx/>
              <a:buAutoNum type="arabicPeriod"/>
            </a:pPr>
            <a:endParaRPr lang="en-GB" sz="2000" b="1" dirty="0" smtClean="0"/>
          </a:p>
          <a:p>
            <a:pPr marL="457200" indent="-457200" eaLnBrk="1" hangingPunct="1">
              <a:buFontTx/>
              <a:buAutoNum type="arabicPeriod"/>
            </a:pPr>
            <a:endParaRPr lang="en-GB" sz="2000" b="1" dirty="0"/>
          </a:p>
          <a:p>
            <a:pPr marL="457200" indent="-457200" eaLnBrk="1" hangingPunct="1">
              <a:buFontTx/>
              <a:buAutoNum type="arabicPeriod"/>
            </a:pPr>
            <a:endParaRPr lang="en-GB" sz="2000" b="1" dirty="0" smtClean="0"/>
          </a:p>
          <a:p>
            <a:pPr marL="457200" indent="-457200" eaLnBrk="1" hangingPunct="1">
              <a:buFontTx/>
              <a:buAutoNum type="arabicPeriod"/>
            </a:pPr>
            <a:endParaRPr lang="en-GB" sz="2000" b="1" dirty="0"/>
          </a:p>
          <a:p>
            <a:pPr marL="457200" indent="-457200" eaLnBrk="1" hangingPunct="1">
              <a:buFontTx/>
              <a:buAutoNum type="arabicPeriod"/>
            </a:pPr>
            <a:endParaRPr lang="en-GB" sz="2000" b="1" dirty="0" smtClean="0"/>
          </a:p>
          <a:p>
            <a:pPr marL="0" indent="0" eaLnBrk="1" hangingPunct="1">
              <a:buNone/>
            </a:pPr>
            <a:endParaRPr lang="en-GB" sz="2000" b="1" dirty="0" smtClean="0">
              <a:sym typeface="Symbol"/>
            </a:endParaRPr>
          </a:p>
          <a:p>
            <a:pPr marL="0" indent="0" eaLnBrk="1" hangingPunct="1">
              <a:buNone/>
            </a:pPr>
            <a:r>
              <a:rPr lang="en-GB" sz="2000" b="1" dirty="0" smtClean="0">
                <a:sym typeface="Symbol"/>
              </a:rPr>
              <a:t> One approach: network approach to emotion dynamics</a:t>
            </a:r>
            <a:endParaRPr lang="en-GB" sz="2000" b="1" dirty="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Emotion dynamics</a:t>
            </a:r>
            <a:endParaRPr lang="en-US" sz="2800" b="1" dirty="0"/>
          </a:p>
        </p:txBody>
      </p:sp>
      <p:pic>
        <p:nvPicPr>
          <p:cNvPr id="21516" name="Picture 6" descr="Logo-sedes-KULeuv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44450"/>
            <a:ext cx="446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28"/>
          <p:cNvSpPr/>
          <p:nvPr/>
        </p:nvSpPr>
        <p:spPr bwMode="auto">
          <a:xfrm>
            <a:off x="739588" y="2350586"/>
            <a:ext cx="7194177" cy="2056511"/>
          </a:xfrm>
          <a:custGeom>
            <a:avLst/>
            <a:gdLst>
              <a:gd name="connsiteX0" fmla="*/ 0 w 7194177"/>
              <a:gd name="connsiteY0" fmla="*/ 2030542 h 2056511"/>
              <a:gd name="connsiteX1" fmla="*/ 887506 w 7194177"/>
              <a:gd name="connsiteY1" fmla="*/ 1855730 h 2056511"/>
              <a:gd name="connsiteX2" fmla="*/ 1707777 w 7194177"/>
              <a:gd name="connsiteY2" fmla="*/ 2030542 h 2056511"/>
              <a:gd name="connsiteX3" fmla="*/ 2554941 w 7194177"/>
              <a:gd name="connsiteY3" fmla="*/ 1183377 h 2056511"/>
              <a:gd name="connsiteX4" fmla="*/ 3186953 w 7194177"/>
              <a:gd name="connsiteY4" fmla="*/ 1815389 h 2056511"/>
              <a:gd name="connsiteX5" fmla="*/ 4397188 w 7194177"/>
              <a:gd name="connsiteY5" fmla="*/ 1546448 h 2056511"/>
              <a:gd name="connsiteX6" fmla="*/ 4935071 w 7194177"/>
              <a:gd name="connsiteY6" fmla="*/ 1882624 h 2056511"/>
              <a:gd name="connsiteX7" fmla="*/ 5325036 w 7194177"/>
              <a:gd name="connsiteY7" fmla="*/ 36 h 2056511"/>
              <a:gd name="connsiteX8" fmla="*/ 5903259 w 7194177"/>
              <a:gd name="connsiteY8" fmla="*/ 1936413 h 2056511"/>
              <a:gd name="connsiteX9" fmla="*/ 7194177 w 7194177"/>
              <a:gd name="connsiteY9" fmla="*/ 1277507 h 205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94177" h="2056511">
                <a:moveTo>
                  <a:pt x="0" y="2030542"/>
                </a:moveTo>
                <a:cubicBezTo>
                  <a:pt x="301438" y="1943136"/>
                  <a:pt x="602877" y="1855730"/>
                  <a:pt x="887506" y="1855730"/>
                </a:cubicBezTo>
                <a:cubicBezTo>
                  <a:pt x="1172135" y="1855730"/>
                  <a:pt x="1429871" y="2142601"/>
                  <a:pt x="1707777" y="2030542"/>
                </a:cubicBezTo>
                <a:cubicBezTo>
                  <a:pt x="1985683" y="1918483"/>
                  <a:pt x="2308412" y="1219236"/>
                  <a:pt x="2554941" y="1183377"/>
                </a:cubicBezTo>
                <a:cubicBezTo>
                  <a:pt x="2801470" y="1147518"/>
                  <a:pt x="2879912" y="1754877"/>
                  <a:pt x="3186953" y="1815389"/>
                </a:cubicBezTo>
                <a:cubicBezTo>
                  <a:pt x="3493994" y="1875901"/>
                  <a:pt x="4105835" y="1535242"/>
                  <a:pt x="4397188" y="1546448"/>
                </a:cubicBezTo>
                <a:cubicBezTo>
                  <a:pt x="4688541" y="1557654"/>
                  <a:pt x="4780430" y="2140359"/>
                  <a:pt x="4935071" y="1882624"/>
                </a:cubicBezTo>
                <a:cubicBezTo>
                  <a:pt x="5089712" y="1624889"/>
                  <a:pt x="5163671" y="-8929"/>
                  <a:pt x="5325036" y="36"/>
                </a:cubicBezTo>
                <a:cubicBezTo>
                  <a:pt x="5486401" y="9001"/>
                  <a:pt x="5591736" y="1723501"/>
                  <a:pt x="5903259" y="1936413"/>
                </a:cubicBezTo>
                <a:cubicBezTo>
                  <a:pt x="6214783" y="2149325"/>
                  <a:pt x="6704480" y="1713416"/>
                  <a:pt x="7194177" y="127750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24063" y="3369293"/>
            <a:ext cx="1053225" cy="40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31257" y="2605456"/>
            <a:ext cx="7234899" cy="1630315"/>
          </a:xfrm>
          <a:custGeom>
            <a:avLst/>
            <a:gdLst>
              <a:gd name="connsiteX0" fmla="*/ 8331 w 7234899"/>
              <a:gd name="connsiteY0" fmla="*/ 1076425 h 1630315"/>
              <a:gd name="connsiteX1" fmla="*/ 142802 w 7234899"/>
              <a:gd name="connsiteY1" fmla="*/ 982296 h 1630315"/>
              <a:gd name="connsiteX2" fmla="*/ 989967 w 7234899"/>
              <a:gd name="connsiteY2" fmla="*/ 551990 h 1630315"/>
              <a:gd name="connsiteX3" fmla="*/ 2119519 w 7234899"/>
              <a:gd name="connsiteY3" fmla="*/ 1452943 h 1630315"/>
              <a:gd name="connsiteX4" fmla="*/ 3423884 w 7234899"/>
              <a:gd name="connsiteY4" fmla="*/ 1157107 h 1630315"/>
              <a:gd name="connsiteX5" fmla="*/ 4513096 w 7234899"/>
              <a:gd name="connsiteY5" fmla="*/ 660 h 1630315"/>
              <a:gd name="connsiteX6" fmla="*/ 5252684 w 7234899"/>
              <a:gd name="connsiteY6" fmla="*/ 1331919 h 1630315"/>
              <a:gd name="connsiteX7" fmla="*/ 6005719 w 7234899"/>
              <a:gd name="connsiteY7" fmla="*/ 915060 h 1630315"/>
              <a:gd name="connsiteX8" fmla="*/ 6893225 w 7234899"/>
              <a:gd name="connsiteY8" fmla="*/ 1036084 h 1630315"/>
              <a:gd name="connsiteX9" fmla="*/ 7189061 w 7234899"/>
              <a:gd name="connsiteY9" fmla="*/ 1573966 h 1630315"/>
              <a:gd name="connsiteX10" fmla="*/ 7229402 w 7234899"/>
              <a:gd name="connsiteY10" fmla="*/ 1587413 h 163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34899" h="1630315">
                <a:moveTo>
                  <a:pt x="8331" y="1076425"/>
                </a:moveTo>
                <a:cubicBezTo>
                  <a:pt x="-6237" y="1073063"/>
                  <a:pt x="-20804" y="1069702"/>
                  <a:pt x="142802" y="982296"/>
                </a:cubicBezTo>
                <a:cubicBezTo>
                  <a:pt x="306408" y="894890"/>
                  <a:pt x="660514" y="473549"/>
                  <a:pt x="989967" y="551990"/>
                </a:cubicBezTo>
                <a:cubicBezTo>
                  <a:pt x="1319420" y="630431"/>
                  <a:pt x="1713866" y="1352090"/>
                  <a:pt x="2119519" y="1452943"/>
                </a:cubicBezTo>
                <a:cubicBezTo>
                  <a:pt x="2525172" y="1553796"/>
                  <a:pt x="3024955" y="1399154"/>
                  <a:pt x="3423884" y="1157107"/>
                </a:cubicBezTo>
                <a:cubicBezTo>
                  <a:pt x="3822813" y="915060"/>
                  <a:pt x="4208296" y="-28475"/>
                  <a:pt x="4513096" y="660"/>
                </a:cubicBezTo>
                <a:cubicBezTo>
                  <a:pt x="4817896" y="29795"/>
                  <a:pt x="5003914" y="1179519"/>
                  <a:pt x="5252684" y="1331919"/>
                </a:cubicBezTo>
                <a:cubicBezTo>
                  <a:pt x="5501454" y="1484319"/>
                  <a:pt x="5732296" y="964366"/>
                  <a:pt x="6005719" y="915060"/>
                </a:cubicBezTo>
                <a:cubicBezTo>
                  <a:pt x="6279143" y="865754"/>
                  <a:pt x="6696001" y="926266"/>
                  <a:pt x="6893225" y="1036084"/>
                </a:cubicBezTo>
                <a:cubicBezTo>
                  <a:pt x="7090449" y="1145902"/>
                  <a:pt x="7133032" y="1482078"/>
                  <a:pt x="7189061" y="1573966"/>
                </a:cubicBezTo>
                <a:cubicBezTo>
                  <a:pt x="7245090" y="1665854"/>
                  <a:pt x="7237246" y="1626633"/>
                  <a:pt x="7229402" y="1587413"/>
                </a:cubicBezTo>
              </a:path>
            </a:pathLst>
          </a:cu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84368" y="3717032"/>
            <a:ext cx="1053225" cy="40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happy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547688" y="1988840"/>
            <a:ext cx="0" cy="2880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47688" y="4869160"/>
            <a:ext cx="784073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966156" y="4869160"/>
            <a:ext cx="10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 bwMode="auto">
          <a:xfrm>
            <a:off x="1592317" y="3592852"/>
            <a:ext cx="551793" cy="520262"/>
          </a:xfrm>
          <a:custGeom>
            <a:avLst/>
            <a:gdLst>
              <a:gd name="connsiteX0" fmla="*/ 0 w 551793"/>
              <a:gd name="connsiteY0" fmla="*/ 520262 h 520262"/>
              <a:gd name="connsiteX1" fmla="*/ 141890 w 551793"/>
              <a:gd name="connsiteY1" fmla="*/ 110359 h 520262"/>
              <a:gd name="connsiteX2" fmla="*/ 551793 w 551793"/>
              <a:gd name="connsiteY2" fmla="*/ 0 h 5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793" h="520262">
                <a:moveTo>
                  <a:pt x="0" y="520262"/>
                </a:moveTo>
                <a:cubicBezTo>
                  <a:pt x="24962" y="358665"/>
                  <a:pt x="49925" y="197069"/>
                  <a:pt x="141890" y="110359"/>
                </a:cubicBezTo>
                <a:cubicBezTo>
                  <a:pt x="233856" y="23649"/>
                  <a:pt x="392824" y="11824"/>
                  <a:pt x="55179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477407" y="3522536"/>
            <a:ext cx="630621" cy="306799"/>
          </a:xfrm>
          <a:custGeom>
            <a:avLst/>
            <a:gdLst>
              <a:gd name="connsiteX0" fmla="*/ 0 w 630621"/>
              <a:gd name="connsiteY0" fmla="*/ 7254 h 306799"/>
              <a:gd name="connsiteX1" fmla="*/ 409903 w 630621"/>
              <a:gd name="connsiteY1" fmla="*/ 38785 h 306799"/>
              <a:gd name="connsiteX2" fmla="*/ 630621 w 630621"/>
              <a:gd name="connsiteY2" fmla="*/ 306799 h 30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21" h="306799">
                <a:moveTo>
                  <a:pt x="0" y="7254"/>
                </a:moveTo>
                <a:cubicBezTo>
                  <a:pt x="152399" y="-1943"/>
                  <a:pt x="304799" y="-11139"/>
                  <a:pt x="409903" y="38785"/>
                </a:cubicBezTo>
                <a:cubicBezTo>
                  <a:pt x="515007" y="88709"/>
                  <a:pt x="572814" y="197754"/>
                  <a:pt x="630621" y="30679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337738" y="2939459"/>
            <a:ext cx="930165" cy="511503"/>
          </a:xfrm>
          <a:custGeom>
            <a:avLst/>
            <a:gdLst>
              <a:gd name="connsiteX0" fmla="*/ 0 w 930165"/>
              <a:gd name="connsiteY0" fmla="*/ 7007 h 511503"/>
              <a:gd name="connsiteX1" fmla="*/ 583324 w 930165"/>
              <a:gd name="connsiteY1" fmla="*/ 70069 h 511503"/>
              <a:gd name="connsiteX2" fmla="*/ 930165 w 930165"/>
              <a:gd name="connsiteY2" fmla="*/ 511503 h 51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165" h="511503">
                <a:moveTo>
                  <a:pt x="0" y="7007"/>
                </a:moveTo>
                <a:cubicBezTo>
                  <a:pt x="214148" y="-3504"/>
                  <a:pt x="428296" y="-14014"/>
                  <a:pt x="583324" y="70069"/>
                </a:cubicBezTo>
                <a:cubicBezTo>
                  <a:pt x="738352" y="154152"/>
                  <a:pt x="834258" y="332827"/>
                  <a:pt x="930165" y="51150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  <p:pic>
        <p:nvPicPr>
          <p:cNvPr id="45" name="Picture 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5399" y="2801425"/>
            <a:ext cx="866049" cy="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 bwMode="auto">
          <a:xfrm>
            <a:off x="710878" y="2028909"/>
            <a:ext cx="8288124" cy="27641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4316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9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accel="1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3" grpId="0" animBg="1"/>
      <p:bldP spid="4" grpId="0" animBg="1"/>
      <p:bldP spid="43" grpId="0" animBg="1"/>
    </p:bldLst>
  </p:timing>
</p:sld>
</file>

<file path=ppt/theme/theme1.xml><?xml version="1.0" encoding="utf-8"?>
<a:theme xmlns:a="http://schemas.openxmlformats.org/drawingml/2006/main" name="kuleuven_gvdp">
  <a:themeElements>
    <a:clrScheme name="kuleuven_gvd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uleuven_gvd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4316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4316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leuven_gvd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leuven_gvd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leuven_gvd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leuven_gvd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leuven_gvd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leuven_gvd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euven_gvd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euven_gvd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euven_gvd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euven_gvd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euven_gvd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euven_gvd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kuleuven-wit</Template>
  <TotalTime>9328</TotalTime>
  <Words>973</Words>
  <Application>Microsoft Macintosh PowerPoint</Application>
  <PresentationFormat>On-screen Show (4:3)</PresentationFormat>
  <Paragraphs>232</Paragraphs>
  <Slides>31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kuleuven_gvdp</vt:lpstr>
      <vt:lpstr>Equation</vt:lpstr>
      <vt:lpstr> Emotion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Revealing the nature of interactions in two-way two-mode data by constrained simultaneous clustering models</dc:title>
  <dc:creator>u0041955</dc:creator>
  <cp:lastModifiedBy>Kelly Rentscher</cp:lastModifiedBy>
  <cp:revision>1183</cp:revision>
  <dcterms:created xsi:type="dcterms:W3CDTF">2006-07-10T09:09:42Z</dcterms:created>
  <dcterms:modified xsi:type="dcterms:W3CDTF">2014-11-17T16:47:42Z</dcterms:modified>
</cp:coreProperties>
</file>