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1" r:id="rId3"/>
    <p:sldId id="262" r:id="rId4"/>
    <p:sldId id="269" r:id="rId5"/>
    <p:sldId id="258" r:id="rId6"/>
    <p:sldId id="268" r:id="rId7"/>
    <p:sldId id="259" r:id="rId8"/>
    <p:sldId id="260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829" autoAdjust="0"/>
  </p:normalViewPr>
  <p:slideViewPr>
    <p:cSldViewPr>
      <p:cViewPr varScale="1">
        <p:scale>
          <a:sx n="90" d="100"/>
          <a:sy n="90" d="100"/>
        </p:scale>
        <p:origin x="-115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AF220-2634-4D32-82E6-A7199E858678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7ACC-E123-4B34-B571-257255DC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Study by Rick at University of Rohde Island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Purpose: whether romantic partners synchronize their physiology during nonverbal conditions, i.e., when not talking to each other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 studies found that patients and therapists show certain degree of synchrony, and it’s suggested that the degree of synchrony is a reflection of therapeutic rapport, or a physiological marker of empathy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Goodwin’s study</a:t>
            </a:r>
          </a:p>
          <a:p>
            <a:endParaRPr lang="en-US" baseline="0" dirty="0" smtClean="0"/>
          </a:p>
          <a:p>
            <a:r>
              <a:rPr lang="en-US" baseline="0" dirty="0" smtClean="0"/>
              <a:t>16 heterosexual couples. </a:t>
            </a:r>
          </a:p>
          <a:p>
            <a:r>
              <a:rPr lang="en-US" baseline="0" dirty="0" smtClean="0"/>
              <a:t>Acclimation phase (2 min) </a:t>
            </a:r>
            <a:r>
              <a:rPr lang="en-US" baseline="0" dirty="0" smtClean="0">
                <a:sym typeface="Wingdings" panose="05000000000000000000" pitchFamily="2" charset="2"/>
              </a:rPr>
              <a:t> Two experimental conditions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During the whole process they are not allowed to move or make any sound.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3822C-E2DD-437C-B870-621048EFD9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8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study we look at their EDA,</a:t>
            </a:r>
            <a:r>
              <a:rPr lang="en-US" baseline="0" dirty="0" smtClean="0"/>
              <a:t> or skin conductance.</a:t>
            </a:r>
          </a:p>
          <a:p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Skin conductance is an indicator of psychophysiological arousal, and is associated with a large variety of psychological processes, including orienting, attention, and emotional arousal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general, more aroused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 higher level; higher frequency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EDA for two couples, the blue represents male partner and red represents female partner.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Black lines separate the different conditions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228587" indent="-228587">
              <a:buAutoNum type="arabicParenR"/>
            </a:pPr>
            <a:r>
              <a:rPr lang="en-US" b="1" baseline="0" dirty="0" smtClean="0"/>
              <a:t>Heterogeneity</a:t>
            </a:r>
            <a:endParaRPr lang="en-US" b="0" baseline="0" dirty="0" smtClean="0"/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smtClean="0"/>
              <a:t>Synchrony between partners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3822C-E2DD-437C-B870-621048EFD9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9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Repeated measures</a:t>
            </a:r>
            <a:r>
              <a:rPr lang="en-US" baseline="0" dirty="0" smtClean="0"/>
              <a:t> data nested within individual, nested within dyad </a:t>
            </a:r>
            <a:r>
              <a:rPr lang="en-US" baseline="0" dirty="0" smtClean="0">
                <a:sym typeface="Wingdings" panose="05000000000000000000" pitchFamily="2" charset="2"/>
              </a:rPr>
              <a:t> multilevel data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Dyad is the unit of analysis</a:t>
            </a:r>
          </a:p>
          <a:p>
            <a:endParaRPr lang="en-US" dirty="0" smtClean="0"/>
          </a:p>
          <a:p>
            <a:r>
              <a:rPr lang="en-US" dirty="0" smtClean="0"/>
              <a:t>Growth</a:t>
            </a:r>
            <a:r>
              <a:rPr lang="en-US" baseline="0" dirty="0" smtClean="0"/>
              <a:t> curve: Express Y as a function of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Y=male, X=female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DFM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May not be the best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model is fitted to each couple </a:t>
            </a:r>
            <a:r>
              <a:rPr lang="en-US" dirty="0" smtClean="0">
                <a:sym typeface="Wingdings" panose="05000000000000000000" pitchFamily="2" charset="2"/>
              </a:rPr>
              <a:t> address heterogeneity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Cointegration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  <a:r>
              <a:rPr lang="en-US" baseline="0" dirty="0" smtClean="0">
                <a:sym typeface="Wingdings" panose="05000000000000000000" pitchFamily="2" charset="2"/>
              </a:rPr>
              <a:t> Low power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Common problem with TSA: Results are difficult to combine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May not be the best if interested in nomothetic inferences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8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of analysis =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Expected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value of X(t) = mean of X(t)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Ux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(t) = expected value of the deviation of X(t) from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Mx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dynamical correlation is the expected inner product of two curves after each curve is centered at the subject level and population level and normalized to have length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8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shape, but different magnitudes.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six pairs of simulated curves move in synchrony.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1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Missing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27ACC-E123-4B34-B571-257255DC0E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6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EB2AA7-1A6A-4E94-BB79-AC8F6C84B75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384FC-AD6B-43F6-B320-6FF48F2CC6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Dynamical Correlation: A New Method to Quantify Synchrony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Siwei</a:t>
            </a:r>
            <a:r>
              <a:rPr lang="en-US" dirty="0"/>
              <a:t> </a:t>
            </a:r>
            <a:r>
              <a:rPr lang="en-US" dirty="0" smtClean="0"/>
              <a:t>Liu</a:t>
            </a:r>
            <a:r>
              <a:rPr lang="en-US" baseline="30000" dirty="0" smtClean="0"/>
              <a:t>1,</a:t>
            </a:r>
            <a:r>
              <a:rPr lang="en-US" dirty="0" smtClean="0"/>
              <a:t> Yang Zhou</a:t>
            </a:r>
            <a:r>
              <a:rPr lang="en-US" baseline="30000" dirty="0"/>
              <a:t>1</a:t>
            </a:r>
            <a:r>
              <a:rPr lang="en-US" dirty="0" smtClean="0"/>
              <a:t>, Richard Palumbo</a:t>
            </a:r>
            <a:r>
              <a:rPr lang="en-US" baseline="30000" dirty="0" smtClean="0"/>
              <a:t>2</a:t>
            </a:r>
            <a:r>
              <a:rPr lang="en-US" dirty="0" smtClean="0"/>
              <a:t>, &amp; Jane-Ling Wang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baseline="30000" dirty="0"/>
              <a:t>1</a:t>
            </a:r>
            <a:r>
              <a:rPr lang="en-US" dirty="0"/>
              <a:t>UC Davis; </a:t>
            </a:r>
            <a:r>
              <a:rPr lang="en-US" baseline="30000" dirty="0"/>
              <a:t>2</a:t>
            </a:r>
            <a:r>
              <a:rPr lang="en-US" dirty="0"/>
              <a:t>University of Rhode Island</a:t>
            </a:r>
          </a:p>
        </p:txBody>
      </p:sp>
    </p:spTree>
    <p:extLst>
      <p:ext uri="{BB962C8B-B14F-4D97-AF65-F5344CB8AC3E}">
        <p14:creationId xmlns:p14="http://schemas.microsoft.com/office/powerpoint/2010/main" val="20364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Example 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47225"/>
            <a:ext cx="5029200" cy="376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122668"/>
              </p:ext>
            </p:extLst>
          </p:nvPr>
        </p:nvGraphicFramePr>
        <p:xfrm>
          <a:off x="304800" y="1333500"/>
          <a:ext cx="8759146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5" imgW="4711700" imgH="266700" progId="Equation.3">
                  <p:embed/>
                </p:oleObj>
              </mc:Choice>
              <mc:Fallback>
                <p:oleObj name="Equation" r:id="rId5" imgW="47117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33500"/>
                        <a:ext cx="8759146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308326"/>
              </p:ext>
            </p:extLst>
          </p:nvPr>
        </p:nvGraphicFramePr>
        <p:xfrm>
          <a:off x="319313" y="1905000"/>
          <a:ext cx="8672287" cy="49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7" imgW="4698720" imgH="266400" progId="Equation.3">
                  <p:embed/>
                </p:oleObj>
              </mc:Choice>
              <mc:Fallback>
                <p:oleObj name="Equation" r:id="rId7" imgW="469872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13" y="1905000"/>
                        <a:ext cx="8672287" cy="492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898416"/>
              </p:ext>
            </p:extLst>
          </p:nvPr>
        </p:nvGraphicFramePr>
        <p:xfrm>
          <a:off x="5610225" y="3124200"/>
          <a:ext cx="1973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9" imgW="863280" imgH="228600" progId="Equation.3">
                  <p:embed/>
                </p:oleObj>
              </mc:Choice>
              <mc:Fallback>
                <p:oleObj name="Equation" r:id="rId9" imgW="8632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3124200"/>
                        <a:ext cx="1973263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5638800" y="4267200"/>
            <a:ext cx="7620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965579"/>
              </p:ext>
            </p:extLst>
          </p:nvPr>
        </p:nvGraphicFramePr>
        <p:xfrm>
          <a:off x="6477000" y="4099433"/>
          <a:ext cx="1733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1" imgW="723600" imgH="241200" progId="Equation.3">
                  <p:embed/>
                </p:oleObj>
              </mc:Choice>
              <mc:Fallback>
                <p:oleObj name="Equation" r:id="rId11" imgW="7236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77000" y="4099433"/>
                        <a:ext cx="1733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43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Example II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9" y="2400138"/>
            <a:ext cx="5326081" cy="398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122668"/>
              </p:ext>
            </p:extLst>
          </p:nvPr>
        </p:nvGraphicFramePr>
        <p:xfrm>
          <a:off x="304800" y="1333500"/>
          <a:ext cx="8759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4" imgW="4711700" imgH="266700" progId="Equation.3">
                  <p:embed/>
                </p:oleObj>
              </mc:Choice>
              <mc:Fallback>
                <p:oleObj name="Equation" r:id="rId4" imgW="47117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33500"/>
                        <a:ext cx="87598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308326"/>
              </p:ext>
            </p:extLst>
          </p:nvPr>
        </p:nvGraphicFramePr>
        <p:xfrm>
          <a:off x="319088" y="1905000"/>
          <a:ext cx="86725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6" imgW="4698720" imgH="266400" progId="Equation.3">
                  <p:embed/>
                </p:oleObj>
              </mc:Choice>
              <mc:Fallback>
                <p:oleObj name="Equation" r:id="rId6" imgW="469872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905000"/>
                        <a:ext cx="86725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081152"/>
              </p:ext>
            </p:extLst>
          </p:nvPr>
        </p:nvGraphicFramePr>
        <p:xfrm>
          <a:off x="6523038" y="4070350"/>
          <a:ext cx="17938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8" imgW="749160" imgH="241200" progId="Equation.3">
                  <p:embed/>
                </p:oleObj>
              </mc:Choice>
              <mc:Fallback>
                <p:oleObj name="Equation" r:id="rId8" imgW="7491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070350"/>
                        <a:ext cx="17938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01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Synchrony in 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Back-to-Back Condition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Face-to-Face Condition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Random pairs in face-to-face condition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18076"/>
              </p:ext>
            </p:extLst>
          </p:nvPr>
        </p:nvGraphicFramePr>
        <p:xfrm>
          <a:off x="768350" y="1828800"/>
          <a:ext cx="2736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3" imgW="1143000" imgH="241200" progId="Equation.3">
                  <p:embed/>
                </p:oleObj>
              </mc:Choice>
              <mc:Fallback>
                <p:oleObj name="Equation" r:id="rId3" imgW="11430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1828800"/>
                        <a:ext cx="2736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092282"/>
              </p:ext>
            </p:extLst>
          </p:nvPr>
        </p:nvGraphicFramePr>
        <p:xfrm>
          <a:off x="685800" y="3276600"/>
          <a:ext cx="28892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5" imgW="1206360" imgH="241200" progId="Equation.3">
                  <p:embed/>
                </p:oleObj>
              </mc:Choice>
              <mc:Fallback>
                <p:oleObj name="Equation" r:id="rId5" imgW="12063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28892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385311"/>
              </p:ext>
            </p:extLst>
          </p:nvPr>
        </p:nvGraphicFramePr>
        <p:xfrm>
          <a:off x="685800" y="5060950"/>
          <a:ext cx="2736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60950"/>
                        <a:ext cx="27368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14058" y="1447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Romantic partners synchronized their EDA during nonverbal interactions, but only when they were able to see each other.  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4058" y="5186065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Synchrony was not due to shared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variables</a:t>
            </a:r>
            <a:endParaRPr lang="en-US" dirty="0"/>
          </a:p>
          <a:p>
            <a:pPr lvl="1"/>
            <a:r>
              <a:rPr lang="en-US" dirty="0" smtClean="0"/>
              <a:t>Parent-child interactions</a:t>
            </a:r>
          </a:p>
          <a:p>
            <a:pPr lvl="1"/>
            <a:r>
              <a:rPr lang="en-US" dirty="0" smtClean="0"/>
              <a:t>Positive affect and negative affect</a:t>
            </a:r>
          </a:p>
          <a:p>
            <a:r>
              <a:rPr lang="en-US" dirty="0" smtClean="0"/>
              <a:t>Derivatives and lags</a:t>
            </a:r>
          </a:p>
          <a:p>
            <a:pPr lvl="1"/>
            <a:r>
              <a:rPr lang="en-US" dirty="0" smtClean="0"/>
              <a:t>Links to DFM</a:t>
            </a:r>
          </a:p>
          <a:p>
            <a:pPr lvl="1"/>
            <a:r>
              <a:rPr lang="en-US" dirty="0" smtClean="0"/>
              <a:t>Links to Granger causality</a:t>
            </a:r>
          </a:p>
          <a:p>
            <a:r>
              <a:rPr lang="en-US" dirty="0" smtClean="0"/>
              <a:t>Matrix of dynamical correlation</a:t>
            </a:r>
          </a:p>
          <a:p>
            <a:pPr lvl="1"/>
            <a:r>
              <a:rPr lang="en-US" dirty="0" smtClean="0"/>
              <a:t>Principal component analysis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Require intensive data</a:t>
            </a:r>
          </a:p>
          <a:p>
            <a:pPr lvl="1"/>
            <a:r>
              <a:rPr lang="en-US" dirty="0" smtClean="0"/>
              <a:t>No true subject-level estimates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300" dirty="0">
                <a:solidFill>
                  <a:schemeClr val="tx2"/>
                </a:solidFill>
                <a:sym typeface="Wingdings" panose="05000000000000000000" pitchFamily="2" charset="2"/>
              </a:rPr>
              <a:t> Functional multilevel model </a:t>
            </a:r>
            <a:r>
              <a:rPr lang="en-US" sz="1600" dirty="0" smtClean="0">
                <a:sym typeface="Wingdings" panose="05000000000000000000" pitchFamily="2" charset="2"/>
              </a:rPr>
              <a:t>(Li, Root, &amp; </a:t>
            </a:r>
            <a:r>
              <a:rPr lang="en-US" sz="1600" dirty="0" err="1" smtClean="0">
                <a:sym typeface="Wingdings" panose="05000000000000000000" pitchFamily="2" charset="2"/>
              </a:rPr>
              <a:t>Shiffman</a:t>
            </a:r>
            <a:r>
              <a:rPr lang="en-US" sz="1600" dirty="0" smtClean="0">
                <a:sym typeface="Wingdings" panose="05000000000000000000" pitchFamily="2" charset="2"/>
              </a:rPr>
              <a:t>, 2006)</a:t>
            </a:r>
            <a:endParaRPr lang="en-US" sz="1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44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Physiological synchrony between romantic partners during nonverbal conditions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2694" y="4040188"/>
            <a:ext cx="1727200" cy="1827212"/>
          </a:xfrm>
          <a:prstGeom prst="rect">
            <a:avLst/>
          </a:prstGeom>
          <a:ln w="444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5"/>
          <p:cNvPicPr/>
          <p:nvPr/>
        </p:nvPicPr>
        <p:blipFill rotWithShape="1">
          <a:blip r:embed="rId4" cstate="print"/>
          <a:srcRect l="15269" t="6557" r="15390" b="7181"/>
          <a:stretch/>
        </p:blipFill>
        <p:spPr bwMode="auto">
          <a:xfrm>
            <a:off x="4996656" y="4040188"/>
            <a:ext cx="1738313" cy="1828800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416969" y="2514600"/>
            <a:ext cx="44275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30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Minutes Total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7444" y="3244850"/>
            <a:ext cx="1828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15 Minutes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Face to Face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331494" y="4776788"/>
            <a:ext cx="565150" cy="290512"/>
          </a:xfrm>
          <a:prstGeom prst="rightArrow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75706" y="3235325"/>
            <a:ext cx="18113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15 Minutes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Back to 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2286000"/>
            <a:ext cx="5334000" cy="3962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305502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N=16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Electrodermal</a:t>
            </a:r>
            <a:r>
              <a:rPr lang="en-US" dirty="0" smtClean="0"/>
              <a:t> Activity (EDA) from Two Couples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95400" y="3733800"/>
            <a:ext cx="4114800" cy="30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96999"/>
            <a:ext cx="68580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11599"/>
            <a:ext cx="6858000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5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" y="13855"/>
            <a:ext cx="6248400" cy="327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6705600" cy="351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87295"/>
            <a:ext cx="6934200" cy="362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52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810000"/>
            <a:ext cx="8229600" cy="2438400"/>
          </a:xfrm>
        </p:spPr>
        <p:txBody>
          <a:bodyPr/>
          <a:lstStyle/>
          <a:p>
            <a:r>
              <a:rPr lang="en-US" dirty="0" smtClean="0"/>
              <a:t>Assumes a universal model</a:t>
            </a:r>
          </a:p>
          <a:p>
            <a:r>
              <a:rPr lang="en-US" dirty="0" smtClean="0"/>
              <a:t>Random effects are normally distributed</a:t>
            </a:r>
          </a:p>
          <a:p>
            <a:pPr lvl="1"/>
            <a:r>
              <a:rPr lang="en-US" dirty="0" smtClean="0"/>
              <a:t>Violations lead to biased estimates </a:t>
            </a:r>
          </a:p>
          <a:p>
            <a:pPr lvl="1"/>
            <a:r>
              <a:rPr lang="en-US" dirty="0" smtClean="0"/>
              <a:t>Difficult to converge with small sample size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- (Bell et al., 2008, 2010; Maas </a:t>
            </a:r>
            <a:r>
              <a:rPr lang="en-US" sz="2000" dirty="0"/>
              <a:t>&amp; </a:t>
            </a:r>
            <a:r>
              <a:rPr lang="en-US" sz="2000" dirty="0" err="1"/>
              <a:t>Hox</a:t>
            </a:r>
            <a:r>
              <a:rPr lang="en-US" sz="2000" dirty="0"/>
              <a:t>, 2004, 2005)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947773"/>
              </p:ext>
            </p:extLst>
          </p:nvPr>
        </p:nvGraphicFramePr>
        <p:xfrm>
          <a:off x="838200" y="1371600"/>
          <a:ext cx="4929188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4" imgW="1955520" imgH="685800" progId="Equation.3">
                  <p:embed/>
                </p:oleObj>
              </mc:Choice>
              <mc:Fallback>
                <p:oleObj name="Equation" r:id="rId4" imgW="195552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71600"/>
                        <a:ext cx="4929188" cy="172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22656" y="1517464"/>
            <a:ext cx="1559786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Within Dyad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870" y="2209800"/>
            <a:ext cx="174753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Between Dyad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6136856" y="1702130"/>
            <a:ext cx="685800" cy="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6136856" y="2394466"/>
            <a:ext cx="650014" cy="0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4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8156"/>
            <a:ext cx="5181600" cy="3028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137" y="3505199"/>
            <a:ext cx="5105400" cy="28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Vector Autoregressive Model (VAR)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Cointegration</a:t>
            </a:r>
            <a:r>
              <a:rPr lang="en-US" dirty="0" smtClean="0"/>
              <a:t> Relation</a:t>
            </a:r>
          </a:p>
          <a:p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935366"/>
              </p:ext>
            </p:extLst>
          </p:nvPr>
        </p:nvGraphicFramePr>
        <p:xfrm>
          <a:off x="914401" y="1828800"/>
          <a:ext cx="3200399" cy="156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1930320" imgH="939600" progId="Equation.3">
                  <p:embed/>
                </p:oleObj>
              </mc:Choice>
              <mc:Fallback>
                <p:oleObj name="Equation" r:id="rId4" imgW="1930320" imgH="93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1828800"/>
                        <a:ext cx="3200399" cy="15660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799"/>
            <a:ext cx="6400800" cy="21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88478" y="47360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5411" y="514133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 I(1)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8030" y="5867400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-2*y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~ I(0)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6400800" cy="21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461750" y="2052935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Stationarity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181600" y="2209800"/>
            <a:ext cx="10668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Functional data analysis (Ramsay &amp; Silverman, 2005)</a:t>
            </a:r>
          </a:p>
          <a:p>
            <a:pPr lvl="1"/>
            <a:r>
              <a:rPr lang="en-US" u="sng" dirty="0" smtClean="0"/>
              <a:t>Longitudinal data</a:t>
            </a:r>
            <a:r>
              <a:rPr lang="en-US" dirty="0" smtClean="0"/>
              <a:t>: Observations taken from a set of smooth curves or functions, which are realizations of an underlying stochastic process</a:t>
            </a:r>
          </a:p>
          <a:p>
            <a:pPr lvl="1"/>
            <a:r>
              <a:rPr lang="en-US" dirty="0" smtClean="0"/>
              <a:t>Functional Regression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Functional principle component analysis</a:t>
            </a:r>
          </a:p>
          <a:p>
            <a:pPr lvl="1"/>
            <a:r>
              <a:rPr lang="en-US" dirty="0" smtClean="0"/>
              <a:t>Functional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Dynamical correlation </a:t>
            </a:r>
          </a:p>
          <a:p>
            <a:pPr lvl="1"/>
            <a:r>
              <a:rPr lang="en-US" dirty="0" smtClean="0"/>
              <a:t>Similarity in the shape of two curves, range = [-1,1]</a:t>
            </a:r>
            <a:endParaRPr lang="en-US" dirty="0"/>
          </a:p>
          <a:p>
            <a:pPr lvl="1"/>
            <a:r>
              <a:rPr lang="en-US" dirty="0" smtClean="0"/>
              <a:t>Nonparametric – no functional form needed</a:t>
            </a:r>
          </a:p>
          <a:p>
            <a:pPr lvl="1"/>
            <a:r>
              <a:rPr lang="en-US" dirty="0" smtClean="0"/>
              <a:t>No assumption on distribution of subject-level estimates</a:t>
            </a:r>
          </a:p>
          <a:p>
            <a:pPr lvl="1"/>
            <a:r>
              <a:rPr lang="en-US" dirty="0" smtClean="0"/>
              <a:t>Population-level inferences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257175"/>
              </p:ext>
            </p:extLst>
          </p:nvPr>
        </p:nvGraphicFramePr>
        <p:xfrm>
          <a:off x="1143000" y="2895600"/>
          <a:ext cx="4267200" cy="404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" imgW="1930320" imgH="228600" progId="Equation.3">
                  <p:embed/>
                </p:oleObj>
              </mc:Choice>
              <mc:Fallback>
                <p:oleObj name="Equation" r:id="rId4" imgW="1930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895600"/>
                        <a:ext cx="4267200" cy="404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1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Dynamical Correlation between X(t) and Y(t)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standardized curve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      where</a:t>
            </a:r>
            <a:endParaRPr lang="en-US" dirty="0" smtClean="0"/>
          </a:p>
          <a:p>
            <a:r>
              <a:rPr lang="en-US" dirty="0" smtClean="0"/>
              <a:t>Dynamical correlation is defined as: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Compare to Pearson correlation: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160459"/>
              </p:ext>
            </p:extLst>
          </p:nvPr>
        </p:nvGraphicFramePr>
        <p:xfrm>
          <a:off x="939800" y="1958975"/>
          <a:ext cx="42418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4" imgW="2400120" imgH="545760" progId="Equation.3">
                  <p:embed/>
                </p:oleObj>
              </mc:Choice>
              <mc:Fallback>
                <p:oleObj name="Equation" r:id="rId4" imgW="2400120" imgH="545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958975"/>
                        <a:ext cx="4241800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465973"/>
              </p:ext>
            </p:extLst>
          </p:nvPr>
        </p:nvGraphicFramePr>
        <p:xfrm>
          <a:off x="1828800" y="2971800"/>
          <a:ext cx="181406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6" imgW="1028520" imgH="355320" progId="Equation.3">
                  <p:embed/>
                </p:oleObj>
              </mc:Choice>
              <mc:Fallback>
                <p:oleObj name="Equation" r:id="rId6" imgW="102852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181406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554859"/>
              </p:ext>
            </p:extLst>
          </p:nvPr>
        </p:nvGraphicFramePr>
        <p:xfrm>
          <a:off x="3733800" y="3048000"/>
          <a:ext cx="2514600" cy="37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8" imgW="1409088" imgH="215806" progId="Equation.3">
                  <p:embed/>
                </p:oleObj>
              </mc:Choice>
              <mc:Fallback>
                <p:oleObj name="Equation" r:id="rId8" imgW="1409088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048000"/>
                        <a:ext cx="2514600" cy="379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56394"/>
              </p:ext>
            </p:extLst>
          </p:nvPr>
        </p:nvGraphicFramePr>
        <p:xfrm>
          <a:off x="990601" y="4046193"/>
          <a:ext cx="4572000" cy="694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10" imgW="2476440" imgH="380880" progId="Equation.3">
                  <p:embed/>
                </p:oleObj>
              </mc:Choice>
              <mc:Fallback>
                <p:oleObj name="Equation" r:id="rId10" imgW="2476440" imgH="380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4046193"/>
                        <a:ext cx="4572000" cy="694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0" y="21336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>
                <a:latin typeface="+mj-lt"/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41910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>
                <a:latin typeface="+mj-lt"/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201180"/>
              </p:ext>
            </p:extLst>
          </p:nvPr>
        </p:nvGraphicFramePr>
        <p:xfrm>
          <a:off x="914400" y="5486400"/>
          <a:ext cx="3217009" cy="79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12" imgW="1739880" imgH="431640" progId="Equation.3">
                  <p:embed/>
                </p:oleObj>
              </mc:Choice>
              <mc:Fallback>
                <p:oleObj name="Equation" r:id="rId12" imgW="1739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4400" y="5486400"/>
                        <a:ext cx="3217009" cy="798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7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690</TotalTime>
  <Words>642</Words>
  <Application>Microsoft Office PowerPoint</Application>
  <PresentationFormat>On-screen Show (4:3)</PresentationFormat>
  <Paragraphs>147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Origin</vt:lpstr>
      <vt:lpstr>Equation</vt:lpstr>
      <vt:lpstr>Dynamical Correlation: A New Method to Quantify Synchrony</vt:lpstr>
      <vt:lpstr>Motivating Study</vt:lpstr>
      <vt:lpstr>Electrodermal Activity (EDA) from Two Couples</vt:lpstr>
      <vt:lpstr>PowerPoint Presentation</vt:lpstr>
      <vt:lpstr>Multilevel Modeling?</vt:lpstr>
      <vt:lpstr>PowerPoint Presentation</vt:lpstr>
      <vt:lpstr>Time Series Analysis?</vt:lpstr>
      <vt:lpstr>Dynamical Correlation</vt:lpstr>
      <vt:lpstr>Dynamical Correlation between X(t) and Y(t)</vt:lpstr>
      <vt:lpstr>Simulation Example I</vt:lpstr>
      <vt:lpstr>Simulation Example II</vt:lpstr>
      <vt:lpstr>Synchrony in EDA</vt:lpstr>
      <vt:lpstr>Extensions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 Correlation: A New Method to Quantify Synchrony</dc:title>
  <dc:creator>Siwei Liu</dc:creator>
  <cp:lastModifiedBy>Siwei Liu</cp:lastModifiedBy>
  <cp:revision>47</cp:revision>
  <dcterms:created xsi:type="dcterms:W3CDTF">2014-10-20T19:11:00Z</dcterms:created>
  <dcterms:modified xsi:type="dcterms:W3CDTF">2014-11-04T18:24:23Z</dcterms:modified>
</cp:coreProperties>
</file>