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4.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5.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6.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7.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8.xml" ContentType="application/vnd.openxmlformats-officedocument.theme+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4113" r:id="rId2"/>
    <p:sldMasterId id="2147484125" r:id="rId3"/>
    <p:sldMasterId id="2147484137" r:id="rId4"/>
    <p:sldMasterId id="2147484149" r:id="rId5"/>
    <p:sldMasterId id="2147484161" r:id="rId6"/>
    <p:sldMasterId id="2147484173" r:id="rId7"/>
    <p:sldMasterId id="2147484185" r:id="rId8"/>
    <p:sldMasterId id="2147484197" r:id="rId9"/>
  </p:sldMasterIdLst>
  <p:notesMasterIdLst>
    <p:notesMasterId r:id="rId31"/>
  </p:notesMasterIdLst>
  <p:handoutMasterIdLst>
    <p:handoutMasterId r:id="rId32"/>
  </p:handoutMasterIdLst>
  <p:sldIdLst>
    <p:sldId id="493" r:id="rId10"/>
    <p:sldId id="492" r:id="rId11"/>
    <p:sldId id="379" r:id="rId12"/>
    <p:sldId id="411" r:id="rId13"/>
    <p:sldId id="412" r:id="rId14"/>
    <p:sldId id="258" r:id="rId15"/>
    <p:sldId id="416" r:id="rId16"/>
    <p:sldId id="404" r:id="rId17"/>
    <p:sldId id="396" r:id="rId18"/>
    <p:sldId id="397" r:id="rId19"/>
    <p:sldId id="405" r:id="rId20"/>
    <p:sldId id="394" r:id="rId21"/>
    <p:sldId id="488" r:id="rId22"/>
    <p:sldId id="482" r:id="rId23"/>
    <p:sldId id="490" r:id="rId24"/>
    <p:sldId id="494" r:id="rId25"/>
    <p:sldId id="495" r:id="rId26"/>
    <p:sldId id="496" r:id="rId27"/>
    <p:sldId id="497" r:id="rId28"/>
    <p:sldId id="498" r:id="rId29"/>
    <p:sldId id="499"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CCCCFF"/>
    <a:srgbClr val="FFFFCC"/>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79" autoAdjust="0"/>
    <p:restoredTop sz="87188" autoAdjust="0"/>
  </p:normalViewPr>
  <p:slideViewPr>
    <p:cSldViewPr>
      <p:cViewPr>
        <p:scale>
          <a:sx n="66" d="100"/>
          <a:sy n="66" d="100"/>
        </p:scale>
        <p:origin x="-1512" y="-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249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1.xml"/><Relationship Id="rId21" Type="http://schemas.openxmlformats.org/officeDocument/2006/relationships/slide" Target="slides/slide12.xml"/><Relationship Id="rId22" Type="http://schemas.openxmlformats.org/officeDocument/2006/relationships/slide" Target="slides/slide13.xml"/><Relationship Id="rId23" Type="http://schemas.openxmlformats.org/officeDocument/2006/relationships/slide" Target="slides/slide14.xml"/><Relationship Id="rId24" Type="http://schemas.openxmlformats.org/officeDocument/2006/relationships/slide" Target="slides/slide15.xml"/><Relationship Id="rId25" Type="http://schemas.openxmlformats.org/officeDocument/2006/relationships/slide" Target="slides/slide16.xml"/><Relationship Id="rId26" Type="http://schemas.openxmlformats.org/officeDocument/2006/relationships/slide" Target="slides/slide17.xml"/><Relationship Id="rId27" Type="http://schemas.openxmlformats.org/officeDocument/2006/relationships/slide" Target="slides/slide18.xml"/><Relationship Id="rId28" Type="http://schemas.openxmlformats.org/officeDocument/2006/relationships/slide" Target="slides/slide19.xml"/><Relationship Id="rId29" Type="http://schemas.openxmlformats.org/officeDocument/2006/relationships/slide" Target="slides/slide20.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30" Type="http://schemas.openxmlformats.org/officeDocument/2006/relationships/slide" Target="slides/slide21.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Master" Target="slideMasters/slideMaster9.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1.xml"/><Relationship Id="rId11" Type="http://schemas.openxmlformats.org/officeDocument/2006/relationships/slide" Target="slides/slide2.xml"/><Relationship Id="rId12" Type="http://schemas.openxmlformats.org/officeDocument/2006/relationships/slide" Target="slides/slide3.xml"/><Relationship Id="rId13" Type="http://schemas.openxmlformats.org/officeDocument/2006/relationships/slide" Target="slides/slide4.xml"/><Relationship Id="rId14" Type="http://schemas.openxmlformats.org/officeDocument/2006/relationships/slide" Target="slides/slide5.xml"/><Relationship Id="rId15" Type="http://schemas.openxmlformats.org/officeDocument/2006/relationships/slide" Target="slides/slide6.xml"/><Relationship Id="rId16" Type="http://schemas.openxmlformats.org/officeDocument/2006/relationships/slide" Target="slides/slide7.xml"/><Relationship Id="rId17" Type="http://schemas.openxmlformats.org/officeDocument/2006/relationships/slide" Target="slides/slide8.xml"/><Relationship Id="rId18" Type="http://schemas.openxmlformats.org/officeDocument/2006/relationships/slide" Target="slides/slide9.xml"/><Relationship Id="rId19" Type="http://schemas.openxmlformats.org/officeDocument/2006/relationships/slide" Target="slides/slide10.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959198D-7C24-4DCE-AB1B-A5A8790A2D36}" type="datetimeFigureOut">
              <a:rPr lang="en-US" smtClean="0"/>
              <a:pPr/>
              <a:t>11/18/14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6C0D92A-FBBD-4DE9-9D30-68B0C490426E}" type="slidenum">
              <a:rPr lang="en-US" smtClean="0"/>
              <a:pPr/>
              <a:t>‹#›</a:t>
            </a:fld>
            <a:endParaRPr lang="en-US"/>
          </a:p>
        </p:txBody>
      </p:sp>
    </p:spTree>
    <p:extLst>
      <p:ext uri="{BB962C8B-B14F-4D97-AF65-F5344CB8AC3E}">
        <p14:creationId xmlns:p14="http://schemas.microsoft.com/office/powerpoint/2010/main" val="14711664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00E434-5BEB-421D-B296-2F2FFAC1DE5F}" type="datetimeFigureOut">
              <a:rPr lang="en-US" smtClean="0"/>
              <a:pPr/>
              <a:t>11/18/14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79F0DD-89F2-4DB1-AB87-7C5848053C60}" type="slidenum">
              <a:rPr lang="en-US" smtClean="0"/>
              <a:pPr/>
              <a:t>‹#›</a:t>
            </a:fld>
            <a:endParaRPr lang="en-US"/>
          </a:p>
        </p:txBody>
      </p:sp>
    </p:spTree>
    <p:extLst>
      <p:ext uri="{BB962C8B-B14F-4D97-AF65-F5344CB8AC3E}">
        <p14:creationId xmlns:p14="http://schemas.microsoft.com/office/powerpoint/2010/main" val="2893678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very</a:t>
            </a:r>
            <a:r>
              <a:rPr lang="en-US" baseline="0" dirty="0" smtClean="0"/>
              <a:t> briefly recap the definition given by Dr. Markus, </a:t>
            </a:r>
            <a:r>
              <a:rPr lang="en-US" baseline="0" dirty="0" err="1" smtClean="0"/>
              <a:t>Ergodicity</a:t>
            </a:r>
            <a:r>
              <a:rPr lang="en-US" baseline="0" dirty="0" smtClean="0"/>
              <a:t> requires that a model obtained by looking at data across participants must be the same as a model obtained by </a:t>
            </a:r>
            <a:r>
              <a:rPr lang="en-US" baseline="0" dirty="0" err="1" smtClean="0"/>
              <a:t>loooking</a:t>
            </a:r>
            <a:r>
              <a:rPr lang="en-US" baseline="0" dirty="0" smtClean="0"/>
              <a:t> within participants. </a:t>
            </a:r>
          </a:p>
          <a:p>
            <a:endParaRPr lang="en-US" baseline="0" dirty="0" smtClean="0"/>
          </a:p>
          <a:p>
            <a:r>
              <a:rPr lang="en-US" baseline="0" dirty="0" smtClean="0"/>
              <a:t>To criteria are sufficient to ensure </a:t>
            </a:r>
            <a:r>
              <a:rPr lang="en-US" baseline="0" dirty="0" err="1" smtClean="0"/>
              <a:t>ergodicity</a:t>
            </a:r>
            <a:r>
              <a:rPr lang="en-US" baseline="0" dirty="0" smtClean="0"/>
              <a:t>: homogeneity of the population and </a:t>
            </a:r>
            <a:r>
              <a:rPr lang="en-US" baseline="0" dirty="0" err="1" smtClean="0"/>
              <a:t>stationarity</a:t>
            </a:r>
            <a:r>
              <a:rPr lang="en-US" baseline="0" dirty="0" smtClean="0"/>
              <a:t>. My </a:t>
            </a:r>
            <a:r>
              <a:rPr lang="en-US" baseline="0" dirty="0" err="1" smtClean="0"/>
              <a:t>colleauges</a:t>
            </a:r>
            <a:r>
              <a:rPr lang="en-US" baseline="0" dirty="0" smtClean="0"/>
              <a:t> to follow me in this symposium will be focusing on the second point, while my talk surrounds the issue of having variations in models across subjects.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579F0DD-89F2-4DB1-AB87-7C5848053C60}"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147774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Next, GIMME</a:t>
            </a:r>
            <a:r>
              <a:rPr lang="en-US" baseline="0" dirty="0" smtClean="0"/>
              <a:t> acquires individual level models using a semi-confirmatory approach. The group-derived structure is the null model from which LMs identify extra parameters that, if freed, would improve the model for that individual. </a:t>
            </a:r>
          </a:p>
          <a:p>
            <a:endParaRPr lang="en-US" baseline="0" dirty="0" smtClean="0"/>
          </a:p>
          <a:p>
            <a:r>
              <a:rPr lang="en-US" baseline="0" dirty="0" smtClean="0"/>
              <a:t>This is repeated across each individual and parameters that are no long significant are pruned. The group-level parameters are retained for all individuals. </a:t>
            </a:r>
            <a:endParaRPr lang="en-US" dirty="0"/>
          </a:p>
        </p:txBody>
      </p:sp>
      <p:sp>
        <p:nvSpPr>
          <p:cNvPr id="4" name="Slide Number Placeholder 3"/>
          <p:cNvSpPr>
            <a:spLocks noGrp="1"/>
          </p:cNvSpPr>
          <p:nvPr>
            <p:ph type="sldNum" sz="quarter" idx="10"/>
          </p:nvPr>
        </p:nvSpPr>
        <p:spPr/>
        <p:txBody>
          <a:bodyPr/>
          <a:lstStyle/>
          <a:p>
            <a:fld id="{E579F0DD-89F2-4DB1-AB87-7C5848053C60}"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GIMME</a:t>
            </a:r>
            <a:r>
              <a:rPr lang="en-US" baseline="0" dirty="0" smtClean="0"/>
              <a:t> does an excellent job of identifying the existence of true parameters. Within groups, the accuracy rate is from the mid 90-percentile to 100%</a:t>
            </a:r>
          </a:p>
          <a:p>
            <a:endParaRPr lang="en-US" baseline="0" dirty="0" smtClean="0"/>
          </a:p>
          <a:p>
            <a:r>
              <a:rPr lang="en-US" baseline="0" dirty="0" smtClean="0"/>
              <a:t>As </a:t>
            </a:r>
            <a:r>
              <a:rPr lang="en-US" baseline="0" dirty="0" err="1" smtClean="0"/>
              <a:t>exected</a:t>
            </a:r>
            <a:r>
              <a:rPr lang="en-US" baseline="0" dirty="0" smtClean="0"/>
              <a:t> with a </a:t>
            </a:r>
            <a:r>
              <a:rPr lang="en-US" baseline="0" dirty="0" err="1" smtClean="0"/>
              <a:t>monte</a:t>
            </a:r>
            <a:r>
              <a:rPr lang="en-US" baseline="0" dirty="0" smtClean="0"/>
              <a:t> </a:t>
            </a:r>
            <a:r>
              <a:rPr lang="en-US" baseline="0" dirty="0" err="1" smtClean="0"/>
              <a:t>carlos</a:t>
            </a:r>
            <a:r>
              <a:rPr lang="en-US" baseline="0" dirty="0" smtClean="0"/>
              <a:t> simulation, some false paths arise. </a:t>
            </a:r>
            <a:endParaRPr lang="en-US" dirty="0"/>
          </a:p>
        </p:txBody>
      </p:sp>
      <p:sp>
        <p:nvSpPr>
          <p:cNvPr id="4" name="Slide Number Placeholder 3"/>
          <p:cNvSpPr>
            <a:spLocks noGrp="1"/>
          </p:cNvSpPr>
          <p:nvPr>
            <p:ph type="sldNum" sz="quarter" idx="10"/>
          </p:nvPr>
        </p:nvSpPr>
        <p:spPr/>
        <p:txBody>
          <a:bodyPr/>
          <a:lstStyle/>
          <a:p>
            <a:fld id="{E579F0DD-89F2-4DB1-AB87-7C5848053C60}" type="slidenum">
              <a:rPr lang="en-US" smtClean="0"/>
              <a:pPr/>
              <a:t>12</a:t>
            </a:fld>
            <a:endParaRPr lang="en-US"/>
          </a:p>
        </p:txBody>
      </p:sp>
    </p:spTree>
    <p:extLst>
      <p:ext uri="{BB962C8B-B14F-4D97-AF65-F5344CB8AC3E}">
        <p14:creationId xmlns:p14="http://schemas.microsoft.com/office/powerpoint/2010/main" val="3935721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t>
            </a:r>
            <a:r>
              <a:rPr lang="en-US" baseline="0" dirty="0" smtClean="0"/>
              <a:t>e analyses included in this presentation follows from the extended unified SEM, or the </a:t>
            </a:r>
            <a:r>
              <a:rPr lang="en-US" baseline="0" dirty="0" err="1" smtClean="0"/>
              <a:t>euSEM</a:t>
            </a:r>
            <a:r>
              <a:rPr lang="en-US" baseline="0" dirty="0" smtClean="0"/>
              <a:t>. the </a:t>
            </a:r>
            <a:r>
              <a:rPr lang="en-US" baseline="0" dirty="0" err="1" smtClean="0"/>
              <a:t>euSEM</a:t>
            </a:r>
            <a:r>
              <a:rPr lang="en-US" baseline="0" dirty="0" smtClean="0"/>
              <a:t> offers a powerful tool for understanding </a:t>
            </a:r>
            <a:r>
              <a:rPr lang="en-US" baseline="0" dirty="0" err="1" smtClean="0"/>
              <a:t>proccesses</a:t>
            </a:r>
            <a:r>
              <a:rPr lang="en-US" baseline="0" dirty="0" smtClean="0"/>
              <a:t> across time. For one, it estimates contemporaneous effects as well as lagged effects, which are estimated by the A and Phi matrices respectively. Two, it estimates the influence of the task or other input, either experimental or in vivo, that may be considered event-related. In the context of fMRI, this may be presentation of a stimuli such as a visual cue or a scent. In daily diary studies, this may be a negative interaction with a spouse, or a craving of a cigarette. These inputs may influence activity at the next time point, or they may influence the relationship between two variables. The bilinear effects capture when the input changes a relationship between two variables. </a:t>
            </a:r>
          </a:p>
        </p:txBody>
      </p:sp>
      <p:sp>
        <p:nvSpPr>
          <p:cNvPr id="4" name="Slide Number Placeholder 3"/>
          <p:cNvSpPr>
            <a:spLocks noGrp="1"/>
          </p:cNvSpPr>
          <p:nvPr>
            <p:ph type="sldNum" sz="quarter" idx="10"/>
          </p:nvPr>
        </p:nvSpPr>
        <p:spPr/>
        <p:txBody>
          <a:bodyPr/>
          <a:lstStyle/>
          <a:p>
            <a:fld id="{E579F0DD-89F2-4DB1-AB87-7C5848053C60}" type="slidenum">
              <a:rPr lang="en-US" smtClean="0"/>
              <a:pPr/>
              <a:t>3</a:t>
            </a:fld>
            <a:endParaRPr lang="en-US"/>
          </a:p>
        </p:txBody>
      </p:sp>
    </p:spTree>
    <p:extLst>
      <p:ext uri="{BB962C8B-B14F-4D97-AF65-F5344CB8AC3E}">
        <p14:creationId xmlns:p14="http://schemas.microsoft.com/office/powerpoint/2010/main" val="276201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LM can be used on</a:t>
            </a:r>
            <a:r>
              <a:rPr lang="en-US" baseline="0" dirty="0" smtClean="0"/>
              <a:t> each individual’s data to identify processes for individuals across time. </a:t>
            </a:r>
          </a:p>
          <a:p>
            <a:endParaRPr lang="en-US" baseline="0" dirty="0" smtClean="0"/>
          </a:p>
          <a:p>
            <a:r>
              <a:rPr lang="en-US" baseline="0" dirty="0" smtClean="0"/>
              <a:t>For clearness, we are only looking at contemporaneous relations among regions. These regions are: … Here we have data from fMRI while participants completed an event-related cognitive task. The data were collected as part of a larger study examining recovery in TBI patients.  What is notable in this population of healthy controls is the degree of heterogeneity. Indeed, none of the connections occurred in greater than 60% of the people. </a:t>
            </a:r>
          </a:p>
          <a:p>
            <a:endParaRPr lang="en-US" baseline="0" dirty="0" smtClean="0"/>
          </a:p>
          <a:p>
            <a:r>
              <a:rPr lang="en-US" dirty="0" smtClean="0"/>
              <a:t>Still, we can make inferences from these maps.</a:t>
            </a:r>
            <a:r>
              <a:rPr lang="en-US" baseline="0" dirty="0" smtClean="0"/>
              <a:t> For instance, h</a:t>
            </a:r>
            <a:r>
              <a:rPr lang="en-US" dirty="0" smtClean="0"/>
              <a:t>ealthy controls saw a decrease in RPFC involvement</a:t>
            </a:r>
            <a:r>
              <a:rPr lang="en-US" baseline="0" dirty="0" smtClean="0"/>
              <a:t> over after learning the task, whereas only TBI’s with improved performance experienced this decline. Details of the findings may be found in </a:t>
            </a:r>
            <a:r>
              <a:rPr lang="en-US" baseline="0" dirty="0" err="1" smtClean="0"/>
              <a:t>hillary</a:t>
            </a:r>
            <a:r>
              <a:rPr lang="en-US" baseline="0" dirty="0" smtClean="0"/>
              <a:t> et al. </a:t>
            </a:r>
            <a:endParaRPr lang="en-US" dirty="0"/>
          </a:p>
        </p:txBody>
      </p:sp>
      <p:sp>
        <p:nvSpPr>
          <p:cNvPr id="4" name="Slide Number Placeholder 3"/>
          <p:cNvSpPr>
            <a:spLocks noGrp="1"/>
          </p:cNvSpPr>
          <p:nvPr>
            <p:ph type="sldNum" sz="quarter" idx="10"/>
          </p:nvPr>
        </p:nvSpPr>
        <p:spPr/>
        <p:txBody>
          <a:bodyPr/>
          <a:lstStyle/>
          <a:p>
            <a:fld id="{E579F0DD-89F2-4DB1-AB87-7C5848053C60}" type="slidenum">
              <a:rPr lang="en-US" smtClean="0"/>
              <a:pPr/>
              <a:t>4</a:t>
            </a:fld>
            <a:endParaRPr lang="en-US"/>
          </a:p>
        </p:txBody>
      </p:sp>
    </p:spTree>
    <p:extLst>
      <p:ext uri="{BB962C8B-B14F-4D97-AF65-F5344CB8AC3E}">
        <p14:creationId xmlns:p14="http://schemas.microsoft.com/office/powerpoint/2010/main" val="2358241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graph demonstrates the problems which arise when you aggregate across individuals as though they are the same. This is used on the same data as the previous slide. The difference is that the data were concatenated across subjects. </a:t>
            </a:r>
          </a:p>
          <a:p>
            <a:endParaRPr lang="en-US" baseline="0" dirty="0" smtClean="0"/>
          </a:p>
          <a:p>
            <a:r>
              <a:rPr lang="en-US" baseline="0" dirty="0" smtClean="0"/>
              <a:t>Of note, none of the relations occurred for the majority of individuals. Indeed, the model obtained from the aggregated data arrived at </a:t>
            </a:r>
            <a:r>
              <a:rPr lang="en-US" baseline="0" dirty="0" err="1" smtClean="0"/>
              <a:t>contemporeneous</a:t>
            </a:r>
            <a:r>
              <a:rPr lang="en-US" baseline="0" dirty="0" smtClean="0"/>
              <a:t> </a:t>
            </a:r>
            <a:r>
              <a:rPr lang="en-US" baseline="0" dirty="0" err="1" smtClean="0"/>
              <a:t>relatiosn</a:t>
            </a:r>
            <a:r>
              <a:rPr lang="en-US" baseline="0" dirty="0" smtClean="0"/>
              <a:t> that explain the minority. </a:t>
            </a:r>
          </a:p>
          <a:p>
            <a:endParaRPr lang="en-US" baseline="0" dirty="0" smtClean="0"/>
          </a:p>
          <a:p>
            <a:r>
              <a:rPr lang="en-US" baseline="0" dirty="0" smtClean="0"/>
              <a:t>What is most striking is that the right </a:t>
            </a:r>
            <a:r>
              <a:rPr lang="en-US" baseline="0" dirty="0" err="1" smtClean="0"/>
              <a:t>pfc</a:t>
            </a:r>
            <a:r>
              <a:rPr lang="en-US" baseline="0" dirty="0" smtClean="0"/>
              <a:t> appears to not be involved in information processing from this map. Researchers relying on concatenating time series would totally miss the importance in right PFC as an indicator of successful learning. </a:t>
            </a:r>
            <a:endParaRPr lang="en-US" dirty="0"/>
          </a:p>
        </p:txBody>
      </p:sp>
      <p:sp>
        <p:nvSpPr>
          <p:cNvPr id="4" name="Slide Number Placeholder 3"/>
          <p:cNvSpPr>
            <a:spLocks noGrp="1"/>
          </p:cNvSpPr>
          <p:nvPr>
            <p:ph type="sldNum" sz="quarter" idx="10"/>
          </p:nvPr>
        </p:nvSpPr>
        <p:spPr/>
        <p:txBody>
          <a:bodyPr/>
          <a:lstStyle/>
          <a:p>
            <a:fld id="{E579F0DD-89F2-4DB1-AB87-7C5848053C60}" type="slidenum">
              <a:rPr lang="en-US" smtClean="0"/>
              <a:pPr/>
              <a:t>5</a:t>
            </a:fld>
            <a:endParaRPr lang="en-US"/>
          </a:p>
        </p:txBody>
      </p:sp>
    </p:spTree>
    <p:extLst>
      <p:ext uri="{BB962C8B-B14F-4D97-AF65-F5344CB8AC3E}">
        <p14:creationId xmlns:p14="http://schemas.microsoft.com/office/powerpoint/2010/main" val="423087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ANIMATED!</a:t>
            </a:r>
          </a:p>
          <a:p>
            <a:endParaRPr lang="en-US" dirty="0" smtClean="0"/>
          </a:p>
          <a:p>
            <a:r>
              <a:rPr lang="en-US" dirty="0" smtClean="0"/>
              <a:t>As</a:t>
            </a:r>
            <a:r>
              <a:rPr lang="en-US" baseline="0" dirty="0" smtClean="0"/>
              <a:t> mentioned previously, biological data such as fMRI contains a lot of noise. Thus the individual models arrived at in may not be meaningful. Thus, one might argue that the group-derived map may be picking out signal from noise. </a:t>
            </a:r>
          </a:p>
          <a:p>
            <a:endParaRPr lang="en-US" baseline="0" dirty="0" smtClean="0"/>
          </a:p>
          <a:p>
            <a:r>
              <a:rPr lang="en-US" baseline="0" dirty="0" smtClean="0"/>
              <a:t>To examine the influence of individual differences on group model estimation, we simulated data that had two subgroups of 50 participants each. There are a number of relations that are the same, but some are different. </a:t>
            </a:r>
            <a:endParaRPr lang="en-US" dirty="0" smtClean="0"/>
          </a:p>
          <a:p>
            <a:endParaRPr lang="en-US" baseline="0" dirty="0" smtClean="0"/>
          </a:p>
          <a:p>
            <a:r>
              <a:rPr lang="en-US" baseline="0" dirty="0" smtClean="0"/>
              <a:t>To make valid group inferences, what we want to do is identify those relations which describe effects common to most individuals comprising the group.</a:t>
            </a:r>
            <a:endParaRPr lang="en-US" dirty="0"/>
          </a:p>
        </p:txBody>
      </p:sp>
      <p:sp>
        <p:nvSpPr>
          <p:cNvPr id="4" name="Slide Number Placeholder 3"/>
          <p:cNvSpPr>
            <a:spLocks noGrp="1"/>
          </p:cNvSpPr>
          <p:nvPr>
            <p:ph type="sldNum" sz="quarter" idx="10"/>
          </p:nvPr>
        </p:nvSpPr>
        <p:spPr/>
        <p:txBody>
          <a:bodyPr/>
          <a:lstStyle/>
          <a:p>
            <a:fld id="{E579F0DD-89F2-4DB1-AB87-7C5848053C60}" type="slidenum">
              <a:rPr lang="en-US" smtClean="0"/>
              <a:pPr/>
              <a:t>6</a:t>
            </a:fld>
            <a:endParaRPr lang="en-US"/>
          </a:p>
        </p:txBody>
      </p:sp>
    </p:spTree>
    <p:extLst>
      <p:ext uri="{BB962C8B-B14F-4D97-AF65-F5344CB8AC3E}">
        <p14:creationId xmlns:p14="http://schemas.microsoft.com/office/powerpoint/2010/main" val="3935721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conducted the automatic search on the aggregated simulated data set. </a:t>
            </a:r>
          </a:p>
          <a:p>
            <a:endParaRPr lang="en-US" baseline="0" dirty="0" smtClean="0"/>
          </a:p>
          <a:p>
            <a:r>
              <a:rPr lang="en-US" baseline="0" dirty="0" smtClean="0"/>
              <a:t>The model correctly obtained the relations which were found in 100% of the </a:t>
            </a:r>
            <a:r>
              <a:rPr lang="en-US" baseline="0" dirty="0" err="1" smtClean="0"/>
              <a:t>indivudals</a:t>
            </a:r>
            <a:r>
              <a:rPr lang="en-US" baseline="0" dirty="0" smtClean="0"/>
              <a:t>. </a:t>
            </a:r>
          </a:p>
          <a:p>
            <a:endParaRPr lang="en-US" baseline="0" dirty="0" smtClean="0"/>
          </a:p>
          <a:p>
            <a:r>
              <a:rPr lang="en-US" baseline="0" dirty="0" smtClean="0"/>
              <a:t>However, a spurious false positive was found. Given that the group was </a:t>
            </a:r>
            <a:r>
              <a:rPr lang="en-US" baseline="0" dirty="0" err="1" smtClean="0"/>
              <a:t>farily</a:t>
            </a:r>
            <a:r>
              <a:rPr lang="en-US" baseline="0" dirty="0" smtClean="0"/>
              <a:t> homogenous and in real participants we can expect a much higher degree of heterogeneity, the presence of one false positive in this set up gives insight into the findings obtained on the aggregated empirical data, which appeared to describe few people comprising the group.  </a:t>
            </a:r>
            <a:endParaRPr lang="en-US" dirty="0"/>
          </a:p>
        </p:txBody>
      </p:sp>
      <p:sp>
        <p:nvSpPr>
          <p:cNvPr id="4" name="Slide Number Placeholder 3"/>
          <p:cNvSpPr>
            <a:spLocks noGrp="1"/>
          </p:cNvSpPr>
          <p:nvPr>
            <p:ph type="sldNum" sz="quarter" idx="10"/>
          </p:nvPr>
        </p:nvSpPr>
        <p:spPr/>
        <p:txBody>
          <a:bodyPr/>
          <a:lstStyle/>
          <a:p>
            <a:fld id="{E579F0DD-89F2-4DB1-AB87-7C5848053C60}" type="slidenum">
              <a:rPr lang="en-US" smtClean="0"/>
              <a:pPr/>
              <a:t>7</a:t>
            </a:fld>
            <a:endParaRPr lang="en-US"/>
          </a:p>
        </p:txBody>
      </p:sp>
    </p:spTree>
    <p:extLst>
      <p:ext uri="{BB962C8B-B14F-4D97-AF65-F5344CB8AC3E}">
        <p14:creationId xmlns:p14="http://schemas.microsoft.com/office/powerpoint/2010/main" val="39357214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a:t>
            </a:r>
            <a:r>
              <a:rPr lang="en-US" baseline="0" dirty="0" smtClean="0"/>
              <a:t> findings motivated the development of Group iterative Multiple Model Estimation (GIMME).</a:t>
            </a:r>
            <a:r>
              <a:rPr lang="en-US" baseline="0" dirty="0"/>
              <a:t/>
            </a:r>
            <a:br>
              <a:rPr lang="en-US" baseline="0" dirty="0"/>
            </a:br>
            <a:r>
              <a:rPr lang="en-US" baseline="0" dirty="0" smtClean="0"/>
              <a:t/>
            </a:r>
            <a:br>
              <a:rPr lang="en-US" baseline="0" dirty="0" smtClean="0"/>
            </a:br>
            <a:r>
              <a:rPr lang="en-US" baseline="0" dirty="0" err="1" smtClean="0"/>
              <a:t>Gimme</a:t>
            </a:r>
            <a:r>
              <a:rPr lang="en-US" baseline="0" dirty="0" smtClean="0"/>
              <a:t> works from LM framework to identify which parameter, if freed, would improve the models to the greatest extent across the greatest number of people. In this way, it may pick up signal from noise. </a:t>
            </a:r>
          </a:p>
          <a:p>
            <a:endParaRPr lang="en-US" baseline="0" dirty="0" smtClean="0"/>
          </a:p>
          <a:p>
            <a:r>
              <a:rPr lang="en-US" baseline="0" dirty="0" smtClean="0"/>
              <a:t>It then runs the model across all </a:t>
            </a:r>
            <a:r>
              <a:rPr lang="en-US" baseline="0" dirty="0" err="1" smtClean="0"/>
              <a:t>indiviudals</a:t>
            </a:r>
            <a:r>
              <a:rPr lang="en-US" baseline="0" dirty="0" smtClean="0"/>
              <a:t> with this parameter freed, and repeats these steps until no one parameter will improve models across individuals at the criteria level. </a:t>
            </a:r>
          </a:p>
          <a:p>
            <a:endParaRPr lang="en-US" baseline="0" dirty="0" smtClean="0"/>
          </a:p>
          <a:p>
            <a:r>
              <a:rPr lang="en-US" baseline="0" dirty="0" smtClean="0"/>
              <a:t>Finally, </a:t>
            </a:r>
            <a:r>
              <a:rPr lang="en-US" baseline="0" dirty="0" err="1" smtClean="0"/>
              <a:t>nonsignificant</a:t>
            </a:r>
            <a:r>
              <a:rPr lang="en-US" baseline="0" dirty="0" smtClean="0"/>
              <a:t> parameters are pruned. </a:t>
            </a:r>
          </a:p>
          <a:p>
            <a:endParaRPr lang="en-US" baseline="0" dirty="0" smtClean="0"/>
          </a:p>
        </p:txBody>
      </p:sp>
      <p:sp>
        <p:nvSpPr>
          <p:cNvPr id="4" name="Slide Number Placeholder 3"/>
          <p:cNvSpPr>
            <a:spLocks noGrp="1"/>
          </p:cNvSpPr>
          <p:nvPr>
            <p:ph type="sldNum" sz="quarter" idx="10"/>
          </p:nvPr>
        </p:nvSpPr>
        <p:spPr/>
        <p:txBody>
          <a:bodyPr/>
          <a:lstStyle/>
          <a:p>
            <a:fld id="{E579F0DD-89F2-4DB1-AB87-7C5848053C60}"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demonstrate </a:t>
            </a:r>
            <a:r>
              <a:rPr lang="en-US" baseline="0" dirty="0" err="1" smtClean="0"/>
              <a:t>gimme</a:t>
            </a:r>
            <a:r>
              <a:rPr lang="en-US" baseline="0" dirty="0" smtClean="0"/>
              <a:t> we use the same data used to demonstrate </a:t>
            </a:r>
            <a:r>
              <a:rPr lang="en-US" baseline="0" dirty="0" err="1" smtClean="0"/>
              <a:t>problesm</a:t>
            </a:r>
            <a:r>
              <a:rPr lang="en-US" baseline="0" dirty="0" smtClean="0"/>
              <a:t> which arise for </a:t>
            </a:r>
            <a:r>
              <a:rPr lang="en-US" baseline="0" dirty="0" err="1" smtClean="0"/>
              <a:t>nonergodic</a:t>
            </a:r>
            <a:r>
              <a:rPr lang="en-US" baseline="0" dirty="0" smtClean="0"/>
              <a:t> data. </a:t>
            </a:r>
          </a:p>
          <a:p>
            <a:endParaRPr lang="en-US" baseline="0" dirty="0" smtClean="0"/>
          </a:p>
          <a:p>
            <a:r>
              <a:rPr lang="en-US" baseline="0" dirty="0" smtClean="0"/>
              <a:t>We again have two subgroups, with some connections which are common to all. </a:t>
            </a:r>
            <a:endParaRPr lang="en-US" dirty="0"/>
          </a:p>
        </p:txBody>
      </p:sp>
      <p:sp>
        <p:nvSpPr>
          <p:cNvPr id="4" name="Slide Number Placeholder 3"/>
          <p:cNvSpPr>
            <a:spLocks noGrp="1"/>
          </p:cNvSpPr>
          <p:nvPr>
            <p:ph type="sldNum" sz="quarter" idx="10"/>
          </p:nvPr>
        </p:nvSpPr>
        <p:spPr/>
        <p:txBody>
          <a:bodyPr/>
          <a:lstStyle/>
          <a:p>
            <a:fld id="{E579F0DD-89F2-4DB1-AB87-7C5848053C60}" type="slidenum">
              <a:rPr lang="en-US" smtClean="0"/>
              <a:pPr/>
              <a:t>9</a:t>
            </a:fld>
            <a:endParaRPr lang="en-US"/>
          </a:p>
        </p:txBody>
      </p:sp>
    </p:spTree>
    <p:extLst>
      <p:ext uri="{BB962C8B-B14F-4D97-AF65-F5344CB8AC3E}">
        <p14:creationId xmlns:p14="http://schemas.microsoft.com/office/powerpoint/2010/main" val="39357214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this first step, GIMME correctly identified the group model. </a:t>
            </a:r>
            <a:endParaRPr lang="en-US" dirty="0"/>
          </a:p>
        </p:txBody>
      </p:sp>
      <p:sp>
        <p:nvSpPr>
          <p:cNvPr id="4" name="Slide Number Placeholder 3"/>
          <p:cNvSpPr>
            <a:spLocks noGrp="1"/>
          </p:cNvSpPr>
          <p:nvPr>
            <p:ph type="sldNum" sz="quarter" idx="10"/>
          </p:nvPr>
        </p:nvSpPr>
        <p:spPr/>
        <p:txBody>
          <a:bodyPr/>
          <a:lstStyle/>
          <a:p>
            <a:fld id="{E579F0DD-89F2-4DB1-AB87-7C5848053C60}" type="slidenum">
              <a:rPr lang="en-US" smtClean="0"/>
              <a:pPr/>
              <a:t>10</a:t>
            </a:fld>
            <a:endParaRPr lang="en-US"/>
          </a:p>
        </p:txBody>
      </p:sp>
    </p:spTree>
    <p:extLst>
      <p:ext uri="{BB962C8B-B14F-4D97-AF65-F5344CB8AC3E}">
        <p14:creationId xmlns:p14="http://schemas.microsoft.com/office/powerpoint/2010/main" val="3935721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99C553-3B05-460D-B49D-9495362AE79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549151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9C34252-34CB-4F68-A725-AB29BAA34B0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881690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1360337-5DAF-4A41-8E87-2F08DBB8DDD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0003330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30F46E8-17C2-4668-8E7E-26FB8FBE712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5685790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5C67F1F-F101-4984-9031-AB9494EF779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341414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70076A-ED4A-4521-A8CD-FBDC1CA479A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4891122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59CF4EE-D3C1-4ECE-A391-8EFCC1E66CA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172439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F3C9D92-10C9-4404-B334-A44B58F2DF8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4058357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46772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5168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RSA">
    <p:spTree>
      <p:nvGrpSpPr>
        <p:cNvPr id="1" name=""/>
        <p:cNvGrpSpPr/>
        <p:nvPr/>
      </p:nvGrpSpPr>
      <p:grpSpPr>
        <a:xfrm>
          <a:off x="0" y="0"/>
          <a:ext cx="0" cy="0"/>
          <a:chOff x="0" y="0"/>
          <a:chExt cx="0" cy="0"/>
        </a:xfrm>
      </p:grpSpPr>
      <p:sp>
        <p:nvSpPr>
          <p:cNvPr id="17" name="Rectangle 16"/>
          <p:cNvSpPr/>
          <p:nvPr userDrawn="1"/>
        </p:nvSpPr>
        <p:spPr>
          <a:xfrm>
            <a:off x="0" y="6096000"/>
            <a:ext cx="9144000" cy="9144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p:txBody>
          <a:bodyPr/>
          <a:lstStyle>
            <a:lvl1pPr>
              <a:defRPr>
                <a:effectLst>
                  <a:outerShdw blurRad="50800" dist="38100" dir="2700000" algn="tl" rotWithShape="0">
                    <a:prstClr val="black">
                      <a:alpha val="40000"/>
                    </a:prst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8" name="Straight Connector 17"/>
          <p:cNvCxnSpPr/>
          <p:nvPr userDrawn="1"/>
        </p:nvCxnSpPr>
        <p:spPr>
          <a:xfrm>
            <a:off x="0" y="6096000"/>
            <a:ext cx="9144000" cy="0"/>
          </a:xfrm>
          <a:prstGeom prst="line">
            <a:avLst/>
          </a:prstGeom>
          <a:ln w="15875">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12983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08437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284656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051465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43493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502378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26027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860223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702919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539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RSA2">
    <p:spTree>
      <p:nvGrpSpPr>
        <p:cNvPr id="1" name=""/>
        <p:cNvGrpSpPr/>
        <p:nvPr/>
      </p:nvGrpSpPr>
      <p:grpSpPr>
        <a:xfrm>
          <a:off x="0" y="0"/>
          <a:ext cx="0" cy="0"/>
          <a:chOff x="0" y="0"/>
          <a:chExt cx="0" cy="0"/>
        </a:xfrm>
      </p:grpSpPr>
      <p:sp>
        <p:nvSpPr>
          <p:cNvPr id="13" name="Rectangle 12"/>
          <p:cNvSpPr/>
          <p:nvPr userDrawn="1"/>
        </p:nvSpPr>
        <p:spPr>
          <a:xfrm>
            <a:off x="0" y="6324600"/>
            <a:ext cx="9144000" cy="6858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p:txBody>
          <a:bodyPr>
            <a:normAutofit/>
          </a:bodyPr>
          <a:lstStyle>
            <a:lvl1pPr>
              <a:defRPr lang="en-US" sz="4400" kern="1200" dirty="0" smtClean="0">
                <a:solidFill>
                  <a:schemeClr val="tx1"/>
                </a:solidFill>
                <a:effectLst>
                  <a:outerShdw blurRad="50800" dist="38100" dir="2700000" algn="tl" rotWithShape="0">
                    <a:prstClr val="black">
                      <a:alpha val="40000"/>
                    </a:prstClr>
                  </a:outerShdw>
                </a:effectLst>
                <a:latin typeface="+mj-lt"/>
                <a:ea typeface="+mj-ea"/>
                <a:cs typeface="+mj-cs"/>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Box 5"/>
          <p:cNvSpPr txBox="1"/>
          <p:nvPr userDrawn="1"/>
        </p:nvSpPr>
        <p:spPr>
          <a:xfrm>
            <a:off x="4572000" y="6410980"/>
            <a:ext cx="4572000" cy="523220"/>
          </a:xfrm>
          <a:prstGeom prst="rect">
            <a:avLst/>
          </a:prstGeom>
          <a:solidFill>
            <a:schemeClr val="bg1">
              <a:lumMod val="65000"/>
            </a:schemeClr>
          </a:solidFill>
        </p:spPr>
        <p:txBody>
          <a:bodyPr wrap="square" rtlCol="0">
            <a:spAutoFit/>
          </a:bodyPr>
          <a:lstStyle/>
          <a:p>
            <a:pPr>
              <a:buFont typeface="Arial" pitchFamily="34" charset="0"/>
              <a:buChar char="•"/>
            </a:pPr>
            <a:r>
              <a:rPr lang="en-US" sz="1400" baseline="0" dirty="0" err="1" smtClean="0">
                <a:solidFill>
                  <a:prstClr val="white"/>
                </a:solidFill>
              </a:rPr>
              <a:t>Nonergodicity</a:t>
            </a:r>
            <a:r>
              <a:rPr lang="en-US" sz="1400" baseline="0" dirty="0" smtClean="0">
                <a:solidFill>
                  <a:prstClr val="white"/>
                </a:solidFill>
              </a:rPr>
              <a:t> in the SEM Context</a:t>
            </a:r>
            <a:endParaRPr lang="en-US" sz="1400" dirty="0" smtClean="0">
              <a:solidFill>
                <a:prstClr val="white"/>
              </a:solidFill>
            </a:endParaRPr>
          </a:p>
          <a:p>
            <a:pPr>
              <a:buFont typeface="Arial" pitchFamily="34" charset="0"/>
              <a:buChar char="•"/>
            </a:pPr>
            <a:r>
              <a:rPr lang="en-US" sz="1400" kern="1200" dirty="0" smtClean="0">
                <a:solidFill>
                  <a:prstClr val="black">
                    <a:lumMod val="75000"/>
                    <a:lumOff val="25000"/>
                  </a:prstClr>
                </a:solidFill>
                <a:latin typeface="+mn-lt"/>
                <a:ea typeface="+mn-ea"/>
                <a:cs typeface="+mn-cs"/>
              </a:rPr>
              <a:t>Uncovering True</a:t>
            </a:r>
            <a:r>
              <a:rPr lang="en-US" sz="1400" kern="1200" baseline="0" dirty="0" smtClean="0">
                <a:solidFill>
                  <a:prstClr val="black">
                    <a:lumMod val="75000"/>
                    <a:lumOff val="25000"/>
                  </a:prstClr>
                </a:solidFill>
                <a:latin typeface="+mn-lt"/>
                <a:ea typeface="+mn-ea"/>
                <a:cs typeface="+mn-cs"/>
              </a:rPr>
              <a:t> Positives Using GIMME</a:t>
            </a:r>
            <a:endParaRPr lang="en-US" sz="1400" kern="1200" dirty="0">
              <a:solidFill>
                <a:prstClr val="black">
                  <a:lumMod val="75000"/>
                  <a:lumOff val="25000"/>
                </a:prstClr>
              </a:solidFill>
              <a:latin typeface="+mn-lt"/>
              <a:ea typeface="+mn-ea"/>
              <a:cs typeface="+mn-cs"/>
            </a:endParaRPr>
          </a:p>
        </p:txBody>
      </p:sp>
      <p:cxnSp>
        <p:nvCxnSpPr>
          <p:cNvPr id="14" name="Straight Connector 13"/>
          <p:cNvCxnSpPr/>
          <p:nvPr userDrawn="1"/>
        </p:nvCxnSpPr>
        <p:spPr>
          <a:xfrm>
            <a:off x="0" y="6324600"/>
            <a:ext cx="9144000" cy="0"/>
          </a:xfrm>
          <a:prstGeom prst="line">
            <a:avLst/>
          </a:prstGeom>
          <a:ln w="15875">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9370587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091786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26036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527193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038238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399452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3713638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4262544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812496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4033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RSA3">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lang="en-US" sz="4400" kern="1200" dirty="0" smtClean="0">
                <a:solidFill>
                  <a:schemeClr val="tx1"/>
                </a:solidFill>
                <a:effectLst>
                  <a:outerShdw blurRad="50800" dist="38100" dir="2700000" algn="tl" rotWithShape="0">
                    <a:prstClr val="black">
                      <a:alpha val="40000"/>
                    </a:prstClr>
                  </a:outerShdw>
                </a:effectLst>
                <a:latin typeface="+mj-lt"/>
                <a:ea typeface="+mj-ea"/>
                <a:cs typeface="+mj-cs"/>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8"/>
          <p:cNvSpPr/>
          <p:nvPr userDrawn="1"/>
        </p:nvSpPr>
        <p:spPr>
          <a:xfrm>
            <a:off x="0" y="6324600"/>
            <a:ext cx="9144000" cy="6858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TextBox 9"/>
          <p:cNvSpPr txBox="1"/>
          <p:nvPr userDrawn="1"/>
        </p:nvSpPr>
        <p:spPr>
          <a:xfrm>
            <a:off x="4572000" y="6410980"/>
            <a:ext cx="4572000" cy="523220"/>
          </a:xfrm>
          <a:prstGeom prst="rect">
            <a:avLst/>
          </a:prstGeom>
          <a:solidFill>
            <a:schemeClr val="bg1">
              <a:lumMod val="65000"/>
            </a:schemeClr>
          </a:solidFill>
        </p:spPr>
        <p:txBody>
          <a:bodyPr wrap="square" rtlCol="0">
            <a:spAutoFit/>
          </a:bodyPr>
          <a:lstStyle/>
          <a:p>
            <a:pPr>
              <a:buFont typeface="Arial" pitchFamily="34" charset="0"/>
              <a:buChar char="•"/>
            </a:pPr>
            <a:r>
              <a:rPr lang="en-US" sz="1400" kern="1200" dirty="0" err="1" smtClean="0">
                <a:solidFill>
                  <a:prstClr val="black">
                    <a:lumMod val="75000"/>
                    <a:lumOff val="25000"/>
                  </a:prstClr>
                </a:solidFill>
                <a:latin typeface="+mn-lt"/>
                <a:ea typeface="+mn-ea"/>
                <a:cs typeface="+mn-cs"/>
              </a:rPr>
              <a:t>Nonergodicity</a:t>
            </a:r>
            <a:r>
              <a:rPr lang="en-US" sz="1400" kern="1200" dirty="0" smtClean="0">
                <a:solidFill>
                  <a:prstClr val="black">
                    <a:lumMod val="75000"/>
                    <a:lumOff val="25000"/>
                  </a:prstClr>
                </a:solidFill>
                <a:latin typeface="+mn-lt"/>
                <a:ea typeface="+mn-ea"/>
                <a:cs typeface="+mn-cs"/>
              </a:rPr>
              <a:t> in the SEM Context</a:t>
            </a:r>
          </a:p>
          <a:p>
            <a:pPr>
              <a:buFont typeface="Arial" pitchFamily="34" charset="0"/>
              <a:buChar char="•"/>
            </a:pPr>
            <a:r>
              <a:rPr lang="en-US" sz="1400" kern="1200" baseline="0" dirty="0" smtClean="0">
                <a:solidFill>
                  <a:prstClr val="white"/>
                </a:solidFill>
                <a:latin typeface="+mn-lt"/>
                <a:ea typeface="+mn-ea"/>
                <a:cs typeface="+mn-cs"/>
              </a:rPr>
              <a:t>Uncovering True Positives Using GIMME</a:t>
            </a:r>
            <a:endParaRPr lang="en-US" sz="1400" kern="1200" baseline="0" dirty="0">
              <a:solidFill>
                <a:prstClr val="white"/>
              </a:solidFill>
              <a:latin typeface="+mn-lt"/>
              <a:ea typeface="+mn-ea"/>
              <a:cs typeface="+mn-cs"/>
            </a:endParaRPr>
          </a:p>
        </p:txBody>
      </p:sp>
      <p:cxnSp>
        <p:nvCxnSpPr>
          <p:cNvPr id="11" name="Straight Connector 10"/>
          <p:cNvCxnSpPr/>
          <p:nvPr userDrawn="1"/>
        </p:nvCxnSpPr>
        <p:spPr>
          <a:xfrm>
            <a:off x="0" y="6324600"/>
            <a:ext cx="9144000" cy="0"/>
          </a:xfrm>
          <a:prstGeom prst="line">
            <a:avLst/>
          </a:prstGeom>
          <a:ln w="15875">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528437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1437907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567395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38485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65050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656068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917345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8542641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563939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5604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RSA3">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lang="en-US" sz="4400" kern="1200" dirty="0" smtClean="0">
                <a:solidFill>
                  <a:schemeClr val="tx1"/>
                </a:solidFill>
                <a:effectLst>
                  <a:outerShdw blurRad="50800" dist="38100" dir="2700000" algn="tl" rotWithShape="0">
                    <a:prstClr val="black">
                      <a:alpha val="40000"/>
                    </a:prstClr>
                  </a:outerShdw>
                </a:effectLst>
                <a:latin typeface="+mj-lt"/>
                <a:ea typeface="+mj-ea"/>
                <a:cs typeface="+mj-cs"/>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8"/>
          <p:cNvSpPr/>
          <p:nvPr userDrawn="1"/>
        </p:nvSpPr>
        <p:spPr>
          <a:xfrm>
            <a:off x="0" y="6324600"/>
            <a:ext cx="9144000" cy="6858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TextBox 9"/>
          <p:cNvSpPr txBox="1"/>
          <p:nvPr userDrawn="1"/>
        </p:nvSpPr>
        <p:spPr>
          <a:xfrm>
            <a:off x="4572000" y="6400800"/>
            <a:ext cx="4572000" cy="575542"/>
          </a:xfrm>
          <a:prstGeom prst="rect">
            <a:avLst/>
          </a:prstGeom>
          <a:solidFill>
            <a:schemeClr val="bg1">
              <a:lumMod val="65000"/>
            </a:schemeClr>
          </a:solidFill>
        </p:spPr>
        <p:txBody>
          <a:bodyPr wrap="square" rtlCol="0">
            <a:spAutoFit/>
          </a:bodyPr>
          <a:lstStyle/>
          <a:p>
            <a:pPr>
              <a:buFont typeface="Arial" pitchFamily="34" charset="0"/>
              <a:buChar char="•"/>
            </a:pPr>
            <a:r>
              <a:rPr lang="en-US" sz="1400" kern="1200" dirty="0" err="1" smtClean="0">
                <a:solidFill>
                  <a:prstClr val="black">
                    <a:lumMod val="75000"/>
                    <a:lumOff val="25000"/>
                  </a:prstClr>
                </a:solidFill>
                <a:latin typeface="+mn-lt"/>
                <a:ea typeface="+mn-ea"/>
                <a:cs typeface="+mn-cs"/>
              </a:rPr>
              <a:t>Nonergodicity</a:t>
            </a:r>
            <a:r>
              <a:rPr lang="en-US" sz="1400" kern="1200" dirty="0" smtClean="0">
                <a:solidFill>
                  <a:prstClr val="black">
                    <a:lumMod val="75000"/>
                    <a:lumOff val="25000"/>
                  </a:prstClr>
                </a:solidFill>
                <a:latin typeface="+mn-lt"/>
                <a:ea typeface="+mn-ea"/>
                <a:cs typeface="+mn-cs"/>
              </a:rPr>
              <a:t> in the SEM Context</a:t>
            </a:r>
          </a:p>
          <a:p>
            <a:pPr>
              <a:buFont typeface="Arial" pitchFamily="34" charset="0"/>
              <a:buChar char="•"/>
            </a:pPr>
            <a:r>
              <a:rPr lang="en-US" sz="1400" kern="1200" baseline="0" dirty="0" smtClean="0">
                <a:solidFill>
                  <a:prstClr val="white"/>
                </a:solidFill>
                <a:latin typeface="+mn-lt"/>
                <a:ea typeface="+mn-ea"/>
                <a:cs typeface="+mn-cs"/>
              </a:rPr>
              <a:t>Uncovering True Positives Using GIMME</a:t>
            </a:r>
            <a:endParaRPr lang="en-US" sz="1400" kern="1200" baseline="0" dirty="0">
              <a:solidFill>
                <a:prstClr val="white"/>
              </a:solidFill>
              <a:latin typeface="+mn-lt"/>
              <a:ea typeface="+mn-ea"/>
              <a:cs typeface="+mn-cs"/>
            </a:endParaRPr>
          </a:p>
        </p:txBody>
      </p:sp>
      <p:cxnSp>
        <p:nvCxnSpPr>
          <p:cNvPr id="11" name="Straight Connector 10"/>
          <p:cNvCxnSpPr/>
          <p:nvPr userDrawn="1"/>
        </p:nvCxnSpPr>
        <p:spPr>
          <a:xfrm>
            <a:off x="0" y="6324600"/>
            <a:ext cx="9144000" cy="0"/>
          </a:xfrm>
          <a:prstGeom prst="line">
            <a:avLst/>
          </a:prstGeom>
          <a:ln w="15875">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5125735"/>
      </p:ext>
    </p:extLst>
  </p:cSld>
  <p:clrMapOvr>
    <a:masterClrMapping/>
  </p:clrMapOvr>
  <p:timing>
    <p:tnLst>
      <p:par>
        <p:cTn xmlns:p14="http://schemas.microsoft.com/office/powerpoint/2010/mai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5214746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7349720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770717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2828974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1808642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000964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142909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6945729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8263719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26156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2_Title and Content RSA2">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lang="en-US" sz="4400" kern="1200" dirty="0" smtClean="0">
                <a:solidFill>
                  <a:schemeClr val="tx1"/>
                </a:solidFill>
                <a:effectLst>
                  <a:outerShdw blurRad="50800" dist="38100" dir="2700000" algn="tl" rotWithShape="0">
                    <a:prstClr val="black">
                      <a:alpha val="40000"/>
                    </a:prstClr>
                  </a:outerShdw>
                </a:effectLst>
                <a:latin typeface="+mj-lt"/>
                <a:ea typeface="+mj-ea"/>
                <a:cs typeface="+mj-cs"/>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0" y="6324600"/>
            <a:ext cx="9144000" cy="6858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TextBox 7"/>
          <p:cNvSpPr txBox="1"/>
          <p:nvPr userDrawn="1"/>
        </p:nvSpPr>
        <p:spPr>
          <a:xfrm>
            <a:off x="4572000" y="6410980"/>
            <a:ext cx="4572000" cy="523220"/>
          </a:xfrm>
          <a:prstGeom prst="rect">
            <a:avLst/>
          </a:prstGeom>
          <a:solidFill>
            <a:schemeClr val="bg1">
              <a:lumMod val="65000"/>
            </a:schemeClr>
          </a:solidFill>
        </p:spPr>
        <p:txBody>
          <a:bodyPr wrap="square" rtlCol="0">
            <a:spAutoFit/>
          </a:bodyPr>
          <a:lstStyle/>
          <a:p>
            <a:pPr>
              <a:buFont typeface="Arial" pitchFamily="34" charset="0"/>
              <a:buChar char="•"/>
            </a:pPr>
            <a:r>
              <a:rPr lang="en-US" sz="1400" kern="1200" dirty="0" err="1" smtClean="0">
                <a:solidFill>
                  <a:prstClr val="black">
                    <a:lumMod val="75000"/>
                    <a:lumOff val="25000"/>
                  </a:prstClr>
                </a:solidFill>
                <a:latin typeface="+mn-lt"/>
                <a:ea typeface="+mn-ea"/>
                <a:cs typeface="+mn-cs"/>
              </a:rPr>
              <a:t>Nonergodicity</a:t>
            </a:r>
            <a:r>
              <a:rPr lang="en-US" sz="1400" kern="1200" dirty="0" smtClean="0">
                <a:solidFill>
                  <a:prstClr val="black">
                    <a:lumMod val="75000"/>
                    <a:lumOff val="25000"/>
                  </a:prstClr>
                </a:solidFill>
                <a:latin typeface="+mn-lt"/>
                <a:ea typeface="+mn-ea"/>
                <a:cs typeface="+mn-cs"/>
              </a:rPr>
              <a:t> in the SEM Context</a:t>
            </a:r>
          </a:p>
          <a:p>
            <a:pPr>
              <a:buFont typeface="Arial" pitchFamily="34" charset="0"/>
              <a:buChar char="•"/>
            </a:pPr>
            <a:r>
              <a:rPr lang="en-US" sz="1400" kern="1200" dirty="0" smtClean="0">
                <a:solidFill>
                  <a:prstClr val="black">
                    <a:lumMod val="75000"/>
                    <a:lumOff val="25000"/>
                  </a:prstClr>
                </a:solidFill>
                <a:latin typeface="+mn-lt"/>
                <a:ea typeface="+mn-ea"/>
                <a:cs typeface="+mn-cs"/>
              </a:rPr>
              <a:t>Uncovering True Positives Using GIMME</a:t>
            </a:r>
            <a:endParaRPr lang="en-US" sz="1400" kern="1200" dirty="0">
              <a:solidFill>
                <a:prstClr val="black">
                  <a:lumMod val="75000"/>
                  <a:lumOff val="25000"/>
                </a:prstClr>
              </a:solidFill>
              <a:latin typeface="+mn-lt"/>
              <a:ea typeface="+mn-ea"/>
              <a:cs typeface="+mn-cs"/>
            </a:endParaRPr>
          </a:p>
        </p:txBody>
      </p:sp>
      <p:cxnSp>
        <p:nvCxnSpPr>
          <p:cNvPr id="9" name="Straight Connector 8"/>
          <p:cNvCxnSpPr/>
          <p:nvPr userDrawn="1"/>
        </p:nvCxnSpPr>
        <p:spPr>
          <a:xfrm>
            <a:off x="0" y="6324600"/>
            <a:ext cx="9144000" cy="0"/>
          </a:xfrm>
          <a:prstGeom prst="line">
            <a:avLst/>
          </a:prstGeom>
          <a:ln w="15875">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7755523"/>
      </p:ext>
    </p:extLst>
  </p:cSld>
  <p:clrMapOvr>
    <a:masterClrMapping/>
  </p:clrMapOvr>
  <p:timing>
    <p:tnLst>
      <p:par>
        <p:cTn xmlns:p14="http://schemas.microsoft.com/office/powerpoint/2010/mai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427430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2211541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5962192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1979067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9037686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224649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844158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7545138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214955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8109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3CF930B-812E-44B1-8EFE-E43F297C6C1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85414595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0781181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449446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498873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299505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027245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213459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3614445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6585960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32791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1300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73723A5-1E64-402F-AAE2-5D545EC4A58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7584723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7079685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757177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8221544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8796363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97837697"/>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010027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6891965"/>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483995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20298612"/>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78085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83C8167-BB4E-43F8-B8E7-302836DAE30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973357027"/>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94362397"/>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559500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8492975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7303294"/>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16534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7.xml"/><Relationship Id="rId12" Type="http://schemas.openxmlformats.org/officeDocument/2006/relationships/theme" Target="../theme/theme2.xml"/><Relationship Id="rId1" Type="http://schemas.openxmlformats.org/officeDocument/2006/relationships/slideLayout" Target="../slideLayouts/slideLayout7.xml"/><Relationship Id="rId2" Type="http://schemas.openxmlformats.org/officeDocument/2006/relationships/slideLayout" Target="../slideLayouts/slideLayout8.xml"/><Relationship Id="rId3" Type="http://schemas.openxmlformats.org/officeDocument/2006/relationships/slideLayout" Target="../slideLayouts/slideLayout9.xml"/><Relationship Id="rId4" Type="http://schemas.openxmlformats.org/officeDocument/2006/relationships/slideLayout" Target="../slideLayouts/slideLayout10.xml"/><Relationship Id="rId5" Type="http://schemas.openxmlformats.org/officeDocument/2006/relationships/slideLayout" Target="../slideLayouts/slideLayout11.xml"/><Relationship Id="rId6" Type="http://schemas.openxmlformats.org/officeDocument/2006/relationships/slideLayout" Target="../slideLayouts/slideLayout12.xml"/><Relationship Id="rId7" Type="http://schemas.openxmlformats.org/officeDocument/2006/relationships/slideLayout" Target="../slideLayouts/slideLayout13.xml"/><Relationship Id="rId8" Type="http://schemas.openxmlformats.org/officeDocument/2006/relationships/slideLayout" Target="../slideLayouts/slideLayout14.xml"/><Relationship Id="rId9" Type="http://schemas.openxmlformats.org/officeDocument/2006/relationships/slideLayout" Target="../slideLayouts/slideLayout15.xml"/><Relationship Id="rId10"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28.xml"/><Relationship Id="rId12" Type="http://schemas.openxmlformats.org/officeDocument/2006/relationships/theme" Target="../theme/theme3.xml"/><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 Id="rId9" Type="http://schemas.openxmlformats.org/officeDocument/2006/relationships/slideLayout" Target="../slideLayouts/slideLayout26.xml"/><Relationship Id="rId10"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39.xml"/><Relationship Id="rId12" Type="http://schemas.openxmlformats.org/officeDocument/2006/relationships/theme" Target="../theme/theme4.xml"/><Relationship Id="rId1" Type="http://schemas.openxmlformats.org/officeDocument/2006/relationships/slideLayout" Target="../slideLayouts/slideLayout29.xml"/><Relationship Id="rId2" Type="http://schemas.openxmlformats.org/officeDocument/2006/relationships/slideLayout" Target="../slideLayouts/slideLayout30.xml"/><Relationship Id="rId3" Type="http://schemas.openxmlformats.org/officeDocument/2006/relationships/slideLayout" Target="../slideLayouts/slideLayout31.xml"/><Relationship Id="rId4" Type="http://schemas.openxmlformats.org/officeDocument/2006/relationships/slideLayout" Target="../slideLayouts/slideLayout32.xml"/><Relationship Id="rId5" Type="http://schemas.openxmlformats.org/officeDocument/2006/relationships/slideLayout" Target="../slideLayouts/slideLayout33.xml"/><Relationship Id="rId6" Type="http://schemas.openxmlformats.org/officeDocument/2006/relationships/slideLayout" Target="../slideLayouts/slideLayout34.xml"/><Relationship Id="rId7" Type="http://schemas.openxmlformats.org/officeDocument/2006/relationships/slideLayout" Target="../slideLayouts/slideLayout35.xml"/><Relationship Id="rId8" Type="http://schemas.openxmlformats.org/officeDocument/2006/relationships/slideLayout" Target="../slideLayouts/slideLayout36.xml"/><Relationship Id="rId9" Type="http://schemas.openxmlformats.org/officeDocument/2006/relationships/slideLayout" Target="../slideLayouts/slideLayout37.xml"/><Relationship Id="rId10" Type="http://schemas.openxmlformats.org/officeDocument/2006/relationships/slideLayout" Target="../slideLayouts/slideLayout38.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0.xml"/><Relationship Id="rId12" Type="http://schemas.openxmlformats.org/officeDocument/2006/relationships/theme" Target="../theme/theme5.xml"/><Relationship Id="rId1" Type="http://schemas.openxmlformats.org/officeDocument/2006/relationships/slideLayout" Target="../slideLayouts/slideLayout40.xml"/><Relationship Id="rId2" Type="http://schemas.openxmlformats.org/officeDocument/2006/relationships/slideLayout" Target="../slideLayouts/slideLayout41.xml"/><Relationship Id="rId3" Type="http://schemas.openxmlformats.org/officeDocument/2006/relationships/slideLayout" Target="../slideLayouts/slideLayout42.xml"/><Relationship Id="rId4" Type="http://schemas.openxmlformats.org/officeDocument/2006/relationships/slideLayout" Target="../slideLayouts/slideLayout43.xml"/><Relationship Id="rId5" Type="http://schemas.openxmlformats.org/officeDocument/2006/relationships/slideLayout" Target="../slideLayouts/slideLayout44.xml"/><Relationship Id="rId6" Type="http://schemas.openxmlformats.org/officeDocument/2006/relationships/slideLayout" Target="../slideLayouts/slideLayout45.xml"/><Relationship Id="rId7" Type="http://schemas.openxmlformats.org/officeDocument/2006/relationships/slideLayout" Target="../slideLayouts/slideLayout46.xml"/><Relationship Id="rId8" Type="http://schemas.openxmlformats.org/officeDocument/2006/relationships/slideLayout" Target="../slideLayouts/slideLayout47.xml"/><Relationship Id="rId9" Type="http://schemas.openxmlformats.org/officeDocument/2006/relationships/slideLayout" Target="../slideLayouts/slideLayout48.xml"/><Relationship Id="rId10" Type="http://schemas.openxmlformats.org/officeDocument/2006/relationships/slideLayout" Target="../slideLayouts/slideLayout49.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1.xml"/><Relationship Id="rId12" Type="http://schemas.openxmlformats.org/officeDocument/2006/relationships/theme" Target="../theme/theme6.xml"/><Relationship Id="rId1" Type="http://schemas.openxmlformats.org/officeDocument/2006/relationships/slideLayout" Target="../slideLayouts/slideLayout51.xml"/><Relationship Id="rId2" Type="http://schemas.openxmlformats.org/officeDocument/2006/relationships/slideLayout" Target="../slideLayouts/slideLayout52.xml"/><Relationship Id="rId3" Type="http://schemas.openxmlformats.org/officeDocument/2006/relationships/slideLayout" Target="../slideLayouts/slideLayout53.xml"/><Relationship Id="rId4" Type="http://schemas.openxmlformats.org/officeDocument/2006/relationships/slideLayout" Target="../slideLayouts/slideLayout54.xml"/><Relationship Id="rId5" Type="http://schemas.openxmlformats.org/officeDocument/2006/relationships/slideLayout" Target="../slideLayouts/slideLayout55.xml"/><Relationship Id="rId6" Type="http://schemas.openxmlformats.org/officeDocument/2006/relationships/slideLayout" Target="../slideLayouts/slideLayout56.xml"/><Relationship Id="rId7" Type="http://schemas.openxmlformats.org/officeDocument/2006/relationships/slideLayout" Target="../slideLayouts/slideLayout57.xml"/><Relationship Id="rId8" Type="http://schemas.openxmlformats.org/officeDocument/2006/relationships/slideLayout" Target="../slideLayouts/slideLayout58.xml"/><Relationship Id="rId9" Type="http://schemas.openxmlformats.org/officeDocument/2006/relationships/slideLayout" Target="../slideLayouts/slideLayout59.xml"/><Relationship Id="rId10" Type="http://schemas.openxmlformats.org/officeDocument/2006/relationships/slideLayout" Target="../slideLayouts/slideLayout60.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2.xml"/><Relationship Id="rId12" Type="http://schemas.openxmlformats.org/officeDocument/2006/relationships/theme" Target="../theme/theme7.xml"/><Relationship Id="rId1" Type="http://schemas.openxmlformats.org/officeDocument/2006/relationships/slideLayout" Target="../slideLayouts/slideLayout62.xml"/><Relationship Id="rId2" Type="http://schemas.openxmlformats.org/officeDocument/2006/relationships/slideLayout" Target="../slideLayouts/slideLayout63.xml"/><Relationship Id="rId3" Type="http://schemas.openxmlformats.org/officeDocument/2006/relationships/slideLayout" Target="../slideLayouts/slideLayout64.xml"/><Relationship Id="rId4" Type="http://schemas.openxmlformats.org/officeDocument/2006/relationships/slideLayout" Target="../slideLayouts/slideLayout65.xml"/><Relationship Id="rId5" Type="http://schemas.openxmlformats.org/officeDocument/2006/relationships/slideLayout" Target="../slideLayouts/slideLayout66.xml"/><Relationship Id="rId6" Type="http://schemas.openxmlformats.org/officeDocument/2006/relationships/slideLayout" Target="../slideLayouts/slideLayout67.xml"/><Relationship Id="rId7" Type="http://schemas.openxmlformats.org/officeDocument/2006/relationships/slideLayout" Target="../slideLayouts/slideLayout68.xml"/><Relationship Id="rId8" Type="http://schemas.openxmlformats.org/officeDocument/2006/relationships/slideLayout" Target="../slideLayouts/slideLayout69.xml"/><Relationship Id="rId9" Type="http://schemas.openxmlformats.org/officeDocument/2006/relationships/slideLayout" Target="../slideLayouts/slideLayout70.xml"/><Relationship Id="rId10" Type="http://schemas.openxmlformats.org/officeDocument/2006/relationships/slideLayout" Target="../slideLayouts/slideLayout71.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3.xml"/><Relationship Id="rId12" Type="http://schemas.openxmlformats.org/officeDocument/2006/relationships/theme" Target="../theme/theme8.xml"/><Relationship Id="rId1" Type="http://schemas.openxmlformats.org/officeDocument/2006/relationships/slideLayout" Target="../slideLayouts/slideLayout73.xml"/><Relationship Id="rId2" Type="http://schemas.openxmlformats.org/officeDocument/2006/relationships/slideLayout" Target="../slideLayouts/slideLayout74.xml"/><Relationship Id="rId3" Type="http://schemas.openxmlformats.org/officeDocument/2006/relationships/slideLayout" Target="../slideLayouts/slideLayout75.xml"/><Relationship Id="rId4" Type="http://schemas.openxmlformats.org/officeDocument/2006/relationships/slideLayout" Target="../slideLayouts/slideLayout76.xml"/><Relationship Id="rId5" Type="http://schemas.openxmlformats.org/officeDocument/2006/relationships/slideLayout" Target="../slideLayouts/slideLayout77.xml"/><Relationship Id="rId6" Type="http://schemas.openxmlformats.org/officeDocument/2006/relationships/slideLayout" Target="../slideLayouts/slideLayout78.xml"/><Relationship Id="rId7" Type="http://schemas.openxmlformats.org/officeDocument/2006/relationships/slideLayout" Target="../slideLayouts/slideLayout79.xml"/><Relationship Id="rId8" Type="http://schemas.openxmlformats.org/officeDocument/2006/relationships/slideLayout" Target="../slideLayouts/slideLayout80.xml"/><Relationship Id="rId9" Type="http://schemas.openxmlformats.org/officeDocument/2006/relationships/slideLayout" Target="../slideLayouts/slideLayout81.xml"/><Relationship Id="rId10" Type="http://schemas.openxmlformats.org/officeDocument/2006/relationships/slideLayout" Target="../slideLayouts/slideLayout82.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4.xml"/><Relationship Id="rId12" Type="http://schemas.openxmlformats.org/officeDocument/2006/relationships/theme" Target="../theme/theme9.xml"/><Relationship Id="rId1" Type="http://schemas.openxmlformats.org/officeDocument/2006/relationships/slideLayout" Target="../slideLayouts/slideLayout84.xml"/><Relationship Id="rId2" Type="http://schemas.openxmlformats.org/officeDocument/2006/relationships/slideLayout" Target="../slideLayouts/slideLayout85.xml"/><Relationship Id="rId3" Type="http://schemas.openxmlformats.org/officeDocument/2006/relationships/slideLayout" Target="../slideLayouts/slideLayout86.xml"/><Relationship Id="rId4" Type="http://schemas.openxmlformats.org/officeDocument/2006/relationships/slideLayout" Target="../slideLayouts/slideLayout87.xml"/><Relationship Id="rId5" Type="http://schemas.openxmlformats.org/officeDocument/2006/relationships/slideLayout" Target="../slideLayouts/slideLayout88.xml"/><Relationship Id="rId6" Type="http://schemas.openxmlformats.org/officeDocument/2006/relationships/slideLayout" Target="../slideLayouts/slideLayout89.xml"/><Relationship Id="rId7" Type="http://schemas.openxmlformats.org/officeDocument/2006/relationships/slideLayout" Target="../slideLayouts/slideLayout90.xml"/><Relationship Id="rId8" Type="http://schemas.openxmlformats.org/officeDocument/2006/relationships/slideLayout" Target="../slideLayouts/slideLayout91.xml"/><Relationship Id="rId9" Type="http://schemas.openxmlformats.org/officeDocument/2006/relationships/slideLayout" Target="../slideLayouts/slideLayout92.xml"/><Relationship Id="rId10" Type="http://schemas.openxmlformats.org/officeDocument/2006/relationships/slideLayout" Target="../slideLayouts/slideLayout9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4572000" y="6172200"/>
            <a:ext cx="4572000" cy="685800"/>
          </a:xfrm>
          <a:prstGeom prst="rect">
            <a:avLst/>
          </a:prstGeom>
          <a:solidFill>
            <a:schemeClr val="bg1">
              <a:lumMod val="95000"/>
            </a:schemeClr>
          </a:solidFill>
        </p:spPr>
        <p:txBody>
          <a:bodyPr vert="horz" lIns="91440" tIns="45720" rIns="91440" bIns="45720" rtlCol="0" anchor="ctr"/>
          <a:lstStyle>
            <a:lvl1pPr algn="l">
              <a:buFont typeface="Arial" pitchFamily="34" charset="0"/>
              <a:buNone/>
              <a:defRPr sz="1200">
                <a:solidFill>
                  <a:schemeClr val="tx1">
                    <a:lumMod val="95000"/>
                    <a:lumOff val="5000"/>
                  </a:schemeClr>
                </a:solidFill>
              </a:defRPr>
            </a:lvl1pPr>
          </a:lstStyle>
          <a:p>
            <a:endParaRPr lang="en-US" dirty="0">
              <a:solidFill>
                <a:prstClr val="white">
                  <a:lumMod val="65000"/>
                </a:prstClr>
              </a:solidFill>
            </a:endParaRPr>
          </a:p>
        </p:txBody>
      </p:sp>
      <p:sp>
        <p:nvSpPr>
          <p:cNvPr id="11" name="Rectangle 10"/>
          <p:cNvSpPr/>
          <p:nvPr/>
        </p:nvSpPr>
        <p:spPr>
          <a:xfrm>
            <a:off x="0" y="0"/>
            <a:ext cx="9144000" cy="1524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0" y="0"/>
            <a:ext cx="9144000" cy="45719"/>
          </a:xfrm>
          <a:prstGeom prst="rect">
            <a:avLst/>
          </a:prstGeom>
          <a:solidFill>
            <a:schemeClr val="bg2">
              <a:lumMod val="1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13" name="Straight Connector 12"/>
          <p:cNvCxnSpPr/>
          <p:nvPr/>
        </p:nvCxnSpPr>
        <p:spPr>
          <a:xfrm rot="10800000" flipH="1">
            <a:off x="0" y="76199"/>
            <a:ext cx="9144000"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8" r:id="rId6"/>
  </p:sldLayoutIdLst>
  <p:timing>
    <p:tnLst>
      <p:par>
        <p:cTn xmlns:p14="http://schemas.microsoft.com/office/powerpoint/2010/main" id="1" dur="indefinite" restart="never" nodeType="tmRoot"/>
      </p:par>
    </p:tnLst>
  </p:timing>
  <p:hf sldNum="0" hdr="0" ftr="0" dt="0"/>
  <p:txStyles>
    <p:titleStyle>
      <a:lvl1pPr algn="ctr" defTabSz="914400" rtl="0" eaLnBrk="1" latinLnBrk="0" hangingPunct="1">
        <a:spcBef>
          <a:spcPct val="0"/>
        </a:spcBef>
        <a:buNone/>
        <a:defRPr sz="4400" kern="1200">
          <a:solidFill>
            <a:schemeClr val="bg2">
              <a:lumMod val="10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2">
              <a:lumMod val="1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2">
              <a:lumMod val="10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2">
              <a:lumMod val="1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2">
              <a:lumMod val="1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2">
              <a:lumMod val="1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48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ltLang="en-US">
              <a:solidFill>
                <a:srgbClr val="000000"/>
              </a:solidFill>
            </a:endParaRPr>
          </a:p>
        </p:txBody>
      </p:sp>
      <p:sp>
        <p:nvSpPr>
          <p:cNvPr id="2048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ltLang="en-US">
              <a:solidFill>
                <a:srgbClr val="000000"/>
              </a:solidFill>
            </a:endParaRPr>
          </a:p>
        </p:txBody>
      </p:sp>
      <p:sp>
        <p:nvSpPr>
          <p:cNvPr id="2048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B9BF59C2-4C8A-4D9E-896F-807D71A53EB6}" type="slidenum">
              <a:rPr lang="en-US" altLang="en-US">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434992005"/>
      </p:ext>
    </p:extLst>
  </p:cSld>
  <p:clrMap bg1="lt1" tx1="dk1" bg2="lt2" tx2="dk2" accent1="accent1" accent2="accent2" accent3="accent3" accent4="accent4" accent5="accent5" accent6="accent6" hlink="hlink" folHlink="folHlink"/>
  <p:sldLayoutIdLst>
    <p:sldLayoutId id="2147484114" r:id="rId1"/>
    <p:sldLayoutId id="2147484115" r:id="rId2"/>
    <p:sldLayoutId id="2147484116" r:id="rId3"/>
    <p:sldLayoutId id="2147484117" r:id="rId4"/>
    <p:sldLayoutId id="2147484118" r:id="rId5"/>
    <p:sldLayoutId id="2147484119" r:id="rId6"/>
    <p:sldLayoutId id="2147484120" r:id="rId7"/>
    <p:sldLayoutId id="2147484121" r:id="rId8"/>
    <p:sldLayoutId id="2147484122" r:id="rId9"/>
    <p:sldLayoutId id="2147484123" r:id="rId10"/>
    <p:sldLayoutId id="214748412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4592836"/>
      </p:ext>
    </p:extLst>
  </p:cSld>
  <p:clrMap bg1="lt1" tx1="dk1" bg2="lt2" tx2="dk2" accent1="accent1" accent2="accent2" accent3="accent3" accent4="accent4" accent5="accent5" accent6="accent6" hlink="hlink" folHlink="folHlink"/>
  <p:sldLayoutIdLst>
    <p:sldLayoutId id="2147484126" r:id="rId1"/>
    <p:sldLayoutId id="2147484127" r:id="rId2"/>
    <p:sldLayoutId id="2147484128" r:id="rId3"/>
    <p:sldLayoutId id="2147484129" r:id="rId4"/>
    <p:sldLayoutId id="2147484130" r:id="rId5"/>
    <p:sldLayoutId id="2147484131" r:id="rId6"/>
    <p:sldLayoutId id="2147484132" r:id="rId7"/>
    <p:sldLayoutId id="2147484133" r:id="rId8"/>
    <p:sldLayoutId id="2147484134" r:id="rId9"/>
    <p:sldLayoutId id="2147484135" r:id="rId10"/>
    <p:sldLayoutId id="214748413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65552525"/>
      </p:ext>
    </p:extLst>
  </p:cSld>
  <p:clrMap bg1="lt1" tx1="dk1" bg2="lt2" tx2="dk2" accent1="accent1" accent2="accent2" accent3="accent3" accent4="accent4" accent5="accent5" accent6="accent6" hlink="hlink" folHlink="folHlink"/>
  <p:sldLayoutIdLst>
    <p:sldLayoutId id="2147484138" r:id="rId1"/>
    <p:sldLayoutId id="2147484139" r:id="rId2"/>
    <p:sldLayoutId id="2147484140" r:id="rId3"/>
    <p:sldLayoutId id="2147484141" r:id="rId4"/>
    <p:sldLayoutId id="2147484142" r:id="rId5"/>
    <p:sldLayoutId id="2147484143" r:id="rId6"/>
    <p:sldLayoutId id="2147484144" r:id="rId7"/>
    <p:sldLayoutId id="2147484145" r:id="rId8"/>
    <p:sldLayoutId id="2147484146" r:id="rId9"/>
    <p:sldLayoutId id="2147484147" r:id="rId10"/>
    <p:sldLayoutId id="214748414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73311518"/>
      </p:ext>
    </p:extLst>
  </p:cSld>
  <p:clrMap bg1="lt1" tx1="dk1" bg2="lt2" tx2="dk2" accent1="accent1" accent2="accent2" accent3="accent3" accent4="accent4" accent5="accent5" accent6="accent6" hlink="hlink" folHlink="folHlink"/>
  <p:sldLayoutIdLst>
    <p:sldLayoutId id="2147484150" r:id="rId1"/>
    <p:sldLayoutId id="2147484151" r:id="rId2"/>
    <p:sldLayoutId id="2147484152" r:id="rId3"/>
    <p:sldLayoutId id="2147484153" r:id="rId4"/>
    <p:sldLayoutId id="2147484154" r:id="rId5"/>
    <p:sldLayoutId id="2147484155" r:id="rId6"/>
    <p:sldLayoutId id="2147484156" r:id="rId7"/>
    <p:sldLayoutId id="2147484157" r:id="rId8"/>
    <p:sldLayoutId id="2147484158" r:id="rId9"/>
    <p:sldLayoutId id="2147484159" r:id="rId10"/>
    <p:sldLayoutId id="214748416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16683695"/>
      </p:ext>
    </p:extLst>
  </p:cSld>
  <p:clrMap bg1="lt1" tx1="dk1" bg2="lt2" tx2="dk2" accent1="accent1" accent2="accent2" accent3="accent3" accent4="accent4" accent5="accent5" accent6="accent6" hlink="hlink" folHlink="folHlink"/>
  <p:sldLayoutIdLst>
    <p:sldLayoutId id="2147484162" r:id="rId1"/>
    <p:sldLayoutId id="2147484163" r:id="rId2"/>
    <p:sldLayoutId id="2147484164" r:id="rId3"/>
    <p:sldLayoutId id="2147484165" r:id="rId4"/>
    <p:sldLayoutId id="2147484166" r:id="rId5"/>
    <p:sldLayoutId id="2147484167" r:id="rId6"/>
    <p:sldLayoutId id="2147484168" r:id="rId7"/>
    <p:sldLayoutId id="2147484169" r:id="rId8"/>
    <p:sldLayoutId id="2147484170" r:id="rId9"/>
    <p:sldLayoutId id="2147484171" r:id="rId10"/>
    <p:sldLayoutId id="21474841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4091529"/>
      </p:ext>
    </p:extLst>
  </p:cSld>
  <p:clrMap bg1="lt1" tx1="dk1" bg2="lt2" tx2="dk2" accent1="accent1" accent2="accent2" accent3="accent3" accent4="accent4" accent5="accent5" accent6="accent6" hlink="hlink" folHlink="folHlink"/>
  <p:sldLayoutIdLst>
    <p:sldLayoutId id="2147484174" r:id="rId1"/>
    <p:sldLayoutId id="2147484175" r:id="rId2"/>
    <p:sldLayoutId id="2147484176" r:id="rId3"/>
    <p:sldLayoutId id="2147484177" r:id="rId4"/>
    <p:sldLayoutId id="2147484178" r:id="rId5"/>
    <p:sldLayoutId id="2147484179" r:id="rId6"/>
    <p:sldLayoutId id="2147484180" r:id="rId7"/>
    <p:sldLayoutId id="2147484181" r:id="rId8"/>
    <p:sldLayoutId id="2147484182" r:id="rId9"/>
    <p:sldLayoutId id="2147484183" r:id="rId10"/>
    <p:sldLayoutId id="21474841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633179"/>
      </p:ext>
    </p:extLst>
  </p:cSld>
  <p:clrMap bg1="lt1" tx1="dk1" bg2="lt2" tx2="dk2" accent1="accent1" accent2="accent2" accent3="accent3" accent4="accent4" accent5="accent5" accent6="accent6" hlink="hlink" folHlink="folHlink"/>
  <p:sldLayoutIdLst>
    <p:sldLayoutId id="2147484186" r:id="rId1"/>
    <p:sldLayoutId id="2147484187" r:id="rId2"/>
    <p:sldLayoutId id="2147484188" r:id="rId3"/>
    <p:sldLayoutId id="2147484189" r:id="rId4"/>
    <p:sldLayoutId id="2147484190" r:id="rId5"/>
    <p:sldLayoutId id="2147484191" r:id="rId6"/>
    <p:sldLayoutId id="2147484192" r:id="rId7"/>
    <p:sldLayoutId id="2147484193" r:id="rId8"/>
    <p:sldLayoutId id="2147484194" r:id="rId9"/>
    <p:sldLayoutId id="2147484195" r:id="rId10"/>
    <p:sldLayoutId id="214748419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EDE219-66D4-45A9-BD75-993CC038C06A}" type="datetimeFigureOut">
              <a:rPr lang="en-US" smtClean="0">
                <a:solidFill>
                  <a:prstClr val="black">
                    <a:tint val="75000"/>
                  </a:prstClr>
                </a:solidFill>
              </a:rPr>
              <a:pPr/>
              <a:t>11/18/14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260777-41A9-40D0-950F-BE253E1B91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1527809"/>
      </p:ext>
    </p:extLst>
  </p:cSld>
  <p:clrMap bg1="lt1" tx1="dk1" bg2="lt2" tx2="dk2" accent1="accent1" accent2="accent2" accent3="accent3" accent4="accent4" accent5="accent5" accent6="accent6" hlink="hlink" folHlink="folHlink"/>
  <p:sldLayoutIdLst>
    <p:sldLayoutId id="2147484198" r:id="rId1"/>
    <p:sldLayoutId id="2147484199" r:id="rId2"/>
    <p:sldLayoutId id="2147484200" r:id="rId3"/>
    <p:sldLayoutId id="2147484201" r:id="rId4"/>
    <p:sldLayoutId id="2147484202" r:id="rId5"/>
    <p:sldLayoutId id="2147484203" r:id="rId6"/>
    <p:sldLayoutId id="2147484204" r:id="rId7"/>
    <p:sldLayoutId id="2147484205" r:id="rId8"/>
    <p:sldLayoutId id="2147484206" r:id="rId9"/>
    <p:sldLayoutId id="2147484207" r:id="rId10"/>
    <p:sldLayoutId id="214748420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hyperlink" Target="http://quantdev.ssri.psu.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hyperlink" Target="http://www.nitrc.org/projects/gimme/"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2.xml"/><Relationship Id="rId2"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2.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3.xml"/><Relationship Id="rId3"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4.xml"/><Relationship Id="rId2" Type="http://schemas.openxmlformats.org/officeDocument/2006/relationships/image" Target="../media/image4.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61258"/>
            <a:ext cx="9227457" cy="6596742"/>
          </a:xfrm>
        </p:spPr>
        <p:txBody>
          <a:bodyPr>
            <a:normAutofit/>
          </a:bodyPr>
          <a:lstStyle/>
          <a:p>
            <a:pPr>
              <a:buNone/>
            </a:pPr>
            <a:r>
              <a:rPr lang="en-US" sz="2400" b="1" dirty="0" smtClean="0"/>
              <a:t>Quantitative Developmental Systems Methodology</a:t>
            </a:r>
            <a:r>
              <a:rPr lang="en-US" sz="2400" dirty="0" smtClean="0"/>
              <a:t> core unit of the </a:t>
            </a:r>
            <a:r>
              <a:rPr lang="en-US" sz="2400" b="1" dirty="0" smtClean="0"/>
              <a:t>Social Science Research Institute </a:t>
            </a:r>
            <a:r>
              <a:rPr lang="en-US" sz="2400" dirty="0" smtClean="0"/>
              <a:t>of Penn </a:t>
            </a:r>
            <a:r>
              <a:rPr lang="en-US" sz="2400" dirty="0"/>
              <a:t>State University (</a:t>
            </a:r>
            <a:r>
              <a:rPr lang="en-US" sz="2400" dirty="0">
                <a:hlinkClick r:id="rId2"/>
              </a:rPr>
              <a:t>http://quantdev.ssri.psu.edu</a:t>
            </a:r>
            <a:r>
              <a:rPr lang="en-US" sz="2400" dirty="0" smtClean="0">
                <a:hlinkClick r:id="rId2"/>
              </a:rPr>
              <a:t>/</a:t>
            </a:r>
            <a:r>
              <a:rPr lang="en-US" sz="2400" dirty="0" smtClean="0"/>
              <a:t>):</a:t>
            </a:r>
          </a:p>
          <a:p>
            <a:pPr>
              <a:buNone/>
            </a:pPr>
            <a:endParaRPr lang="en-US" sz="2400" dirty="0" smtClean="0"/>
          </a:p>
          <a:p>
            <a:pPr>
              <a:buNone/>
            </a:pPr>
            <a:r>
              <a:rPr lang="en-US" sz="2400" dirty="0" smtClean="0"/>
              <a:t>Faculty: Tim Brick, </a:t>
            </a:r>
            <a:r>
              <a:rPr lang="en-US" sz="2400" dirty="0" err="1" smtClean="0"/>
              <a:t>Sy-Miin</a:t>
            </a:r>
            <a:r>
              <a:rPr lang="en-US" sz="2400" dirty="0" smtClean="0"/>
              <a:t> Chow, Eric </a:t>
            </a:r>
            <a:r>
              <a:rPr lang="en-US" sz="2400" dirty="0" err="1" smtClean="0"/>
              <a:t>Loken</a:t>
            </a:r>
            <a:r>
              <a:rPr lang="en-US" sz="2400" dirty="0" smtClean="0"/>
              <a:t>, Peter </a:t>
            </a:r>
            <a:r>
              <a:rPr lang="en-US" sz="2400" dirty="0" err="1" smtClean="0"/>
              <a:t>Molenaar</a:t>
            </a:r>
            <a:r>
              <a:rPr lang="en-US" sz="2400" dirty="0" smtClean="0"/>
              <a:t>, </a:t>
            </a:r>
            <a:r>
              <a:rPr lang="en-US" sz="2400" dirty="0" err="1" smtClean="0"/>
              <a:t>Zita</a:t>
            </a:r>
            <a:r>
              <a:rPr lang="en-US" sz="2400" dirty="0" smtClean="0"/>
              <a:t> </a:t>
            </a:r>
            <a:r>
              <a:rPr lang="en-US" sz="2400" dirty="0" err="1" smtClean="0"/>
              <a:t>Oravecz</a:t>
            </a:r>
            <a:r>
              <a:rPr lang="en-US" sz="2400" dirty="0" smtClean="0"/>
              <a:t>. </a:t>
            </a:r>
            <a:r>
              <a:rPr lang="en-US" sz="2400" dirty="0" err="1" smtClean="0"/>
              <a:t>Nilam</a:t>
            </a:r>
            <a:r>
              <a:rPr lang="en-US" sz="2400" dirty="0" smtClean="0"/>
              <a:t> Ram, Mike </a:t>
            </a:r>
            <a:r>
              <a:rPr lang="en-US" sz="2400" dirty="0" err="1" smtClean="0"/>
              <a:t>Rovine</a:t>
            </a:r>
            <a:endParaRPr lang="en-US" sz="2400" dirty="0" smtClean="0"/>
          </a:p>
          <a:p>
            <a:pPr>
              <a:buNone/>
            </a:pPr>
            <a:endParaRPr lang="en-US" sz="2400" dirty="0"/>
          </a:p>
          <a:p>
            <a:pPr>
              <a:buNone/>
            </a:pPr>
            <a:r>
              <a:rPr lang="en-US" sz="2400" dirty="0" smtClean="0"/>
              <a:t>Methods: Applied Nonlinear Dynamics, Adaptive Optimal Control, Artificial Neural Networks, </a:t>
            </a:r>
            <a:r>
              <a:rPr lang="en-US" sz="2400" dirty="0" smtClean="0">
                <a:solidFill>
                  <a:srgbClr val="C00000"/>
                </a:solidFill>
              </a:rPr>
              <a:t>Bayesian Stochastic Differential Equation Modeling</a:t>
            </a:r>
            <a:r>
              <a:rPr lang="en-US" sz="2400" dirty="0"/>
              <a:t>, </a:t>
            </a:r>
            <a:r>
              <a:rPr lang="en-US" sz="2400" dirty="0" smtClean="0"/>
              <a:t>Neuroimaging Connectivity Mapping, Developmental Systems Theory, </a:t>
            </a:r>
            <a:r>
              <a:rPr lang="en-US" sz="2400" dirty="0" smtClean="0">
                <a:solidFill>
                  <a:srgbClr val="C00000"/>
                </a:solidFill>
              </a:rPr>
              <a:t>Hidden Markov Modeling</a:t>
            </a:r>
            <a:r>
              <a:rPr lang="en-US" sz="2400" dirty="0" smtClean="0"/>
              <a:t>, </a:t>
            </a:r>
            <a:r>
              <a:rPr lang="en-US" sz="2400" dirty="0">
                <a:solidFill>
                  <a:srgbClr val="C00000"/>
                </a:solidFill>
              </a:rPr>
              <a:t>Hybrid State-Space </a:t>
            </a:r>
            <a:r>
              <a:rPr lang="en-US" sz="2400" dirty="0" smtClean="0">
                <a:solidFill>
                  <a:srgbClr val="C00000"/>
                </a:solidFill>
              </a:rPr>
              <a:t>Techniques, </a:t>
            </a:r>
            <a:r>
              <a:rPr lang="en-US" sz="2400" dirty="0" smtClean="0"/>
              <a:t>Intensive Longitudinal (EMA) Data Modeling, Dynamic Item-Response Theory, </a:t>
            </a:r>
            <a:r>
              <a:rPr lang="en-US" sz="2400" dirty="0"/>
              <a:t>Multivariate Time Series </a:t>
            </a:r>
            <a:r>
              <a:rPr lang="en-US" sz="2400" dirty="0" smtClean="0"/>
              <a:t>Analysis, Nonlinear Latent Growth Curve Modeling, Advanced Longitudinal SEM</a:t>
            </a:r>
            <a:r>
              <a:rPr lang="en-US" sz="2400" dirty="0"/>
              <a:t>, </a:t>
            </a:r>
            <a:r>
              <a:rPr lang="en-US" sz="2400" dirty="0" smtClean="0"/>
              <a:t>Real-Time </a:t>
            </a:r>
            <a:r>
              <a:rPr lang="en-US" sz="2400" dirty="0"/>
              <a:t>Big Data </a:t>
            </a:r>
            <a:r>
              <a:rPr lang="en-US" sz="2400" dirty="0" smtClean="0"/>
              <a:t>Analysis, Recursive Estimation, </a:t>
            </a:r>
            <a:r>
              <a:rPr lang="en-US" sz="2400" dirty="0" smtClean="0">
                <a:solidFill>
                  <a:srgbClr val="C00000"/>
                </a:solidFill>
              </a:rPr>
              <a:t>Regime Switching Models, Time-Varying Parameter State-Space Models</a:t>
            </a:r>
            <a:endParaRPr lang="en-US" sz="2400" dirty="0">
              <a:solidFill>
                <a:srgbClr val="C00000"/>
              </a:solidFill>
            </a:endParaRPr>
          </a:p>
          <a:p>
            <a:pPr>
              <a:buNone/>
            </a:pPr>
            <a:endParaRPr lang="en-US" sz="2400" dirty="0" smtClean="0"/>
          </a:p>
          <a:p>
            <a:pPr>
              <a:buNone/>
            </a:pPr>
            <a:endParaRPr lang="en-US" sz="2400" dirty="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dirty="0"/>
          </a:p>
        </p:txBody>
      </p:sp>
    </p:spTree>
    <p:extLst>
      <p:ext uri="{BB962C8B-B14F-4D97-AF65-F5344CB8AC3E}">
        <p14:creationId xmlns:p14="http://schemas.microsoft.com/office/powerpoint/2010/main" val="424050496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Oval 32"/>
          <p:cNvSpPr/>
          <p:nvPr/>
        </p:nvSpPr>
        <p:spPr>
          <a:xfrm>
            <a:off x="2590800" y="1015434"/>
            <a:ext cx="971156" cy="1022704"/>
          </a:xfrm>
          <a:prstGeom prst="ellipse">
            <a:avLst/>
          </a:prstGeom>
          <a:gradFill rotWithShape="0">
            <a:gsLst>
              <a:gs pos="0">
                <a:schemeClr val="bg1">
                  <a:lumMod val="95000"/>
                </a:schemeClr>
              </a:gs>
              <a:gs pos="100000">
                <a:schemeClr val="accent6">
                  <a:lumMod val="60000"/>
                  <a:lumOff val="40000"/>
                </a:schemeClr>
              </a:gs>
            </a:gsLst>
            <a:path path="shape">
              <a:fillToRect l="50000" t="50000" r="50000" b="50000"/>
            </a:path>
          </a:gradFill>
          <a:ln w="12700">
            <a:solidFill>
              <a:schemeClr val="accent6">
                <a:lumMod val="75000"/>
              </a:schemeClr>
            </a:solidFill>
            <a:round/>
            <a:headEnd/>
            <a:tailEnd/>
          </a:ln>
          <a:effectLst/>
        </p:spPr>
        <p:txBody>
          <a:bodyPr wrap="none" anchor="ctr"/>
          <a:lstStyle/>
          <a:p>
            <a:pPr algn="ctr" fontAlgn="auto">
              <a:spcBef>
                <a:spcPts val="0"/>
              </a:spcBef>
              <a:spcAft>
                <a:spcPts val="0"/>
              </a:spcAft>
              <a:defRPr/>
            </a:pPr>
            <a:r>
              <a:rPr lang="en-US" sz="1700" dirty="0" err="1" smtClean="0">
                <a:solidFill>
                  <a:prstClr val="black"/>
                </a:solidFill>
                <a:latin typeface="+mj-lt"/>
                <a:ea typeface="Cambria Math" pitchFamily="18" charset="0"/>
              </a:rPr>
              <a:t>Var</a:t>
            </a:r>
            <a:r>
              <a:rPr lang="en-US" sz="1700" dirty="0" smtClean="0">
                <a:solidFill>
                  <a:prstClr val="black"/>
                </a:solidFill>
                <a:latin typeface="+mj-lt"/>
                <a:ea typeface="Cambria Math" pitchFamily="18" charset="0"/>
              </a:rPr>
              <a:t> 1</a:t>
            </a:r>
          </a:p>
        </p:txBody>
      </p:sp>
      <p:sp>
        <p:nvSpPr>
          <p:cNvPr id="34" name="Oval 33"/>
          <p:cNvSpPr/>
          <p:nvPr/>
        </p:nvSpPr>
        <p:spPr>
          <a:xfrm>
            <a:off x="5492706" y="1015434"/>
            <a:ext cx="971156" cy="1022704"/>
          </a:xfrm>
          <a:prstGeom prst="ellipse">
            <a:avLst/>
          </a:prstGeom>
          <a:gradFill rotWithShape="0">
            <a:gsLst>
              <a:gs pos="0">
                <a:schemeClr val="bg1">
                  <a:lumMod val="95000"/>
                </a:schemeClr>
              </a:gs>
              <a:gs pos="100000">
                <a:schemeClr val="accent6">
                  <a:lumMod val="60000"/>
                  <a:lumOff val="40000"/>
                </a:schemeClr>
              </a:gs>
            </a:gsLst>
            <a:path path="shape">
              <a:fillToRect l="50000" t="50000" r="50000" b="50000"/>
            </a:path>
          </a:gradFill>
          <a:ln w="12700">
            <a:solidFill>
              <a:schemeClr val="accent6">
                <a:lumMod val="75000"/>
              </a:schemeClr>
            </a:solidFill>
            <a:round/>
            <a:headEnd/>
            <a:tailEnd/>
          </a:ln>
          <a:effectLst/>
        </p:spPr>
        <p:txBody>
          <a:bodyPr wrap="none" anchor="ctr"/>
          <a:lstStyle/>
          <a:p>
            <a:pPr algn="ctr" fontAlgn="auto">
              <a:spcBef>
                <a:spcPts val="0"/>
              </a:spcBef>
              <a:spcAft>
                <a:spcPts val="0"/>
              </a:spcAft>
              <a:defRPr/>
            </a:pPr>
            <a:r>
              <a:rPr lang="en-US" sz="1700" dirty="0" err="1" smtClean="0">
                <a:solidFill>
                  <a:prstClr val="black"/>
                </a:solidFill>
                <a:latin typeface="+mj-lt"/>
                <a:ea typeface="Cambria Math" pitchFamily="18" charset="0"/>
              </a:rPr>
              <a:t>Var</a:t>
            </a:r>
            <a:r>
              <a:rPr lang="en-US" sz="1700" dirty="0" smtClean="0">
                <a:solidFill>
                  <a:prstClr val="black"/>
                </a:solidFill>
                <a:latin typeface="+mj-lt"/>
                <a:ea typeface="Cambria Math" pitchFamily="18" charset="0"/>
              </a:rPr>
              <a:t> 3</a:t>
            </a:r>
          </a:p>
        </p:txBody>
      </p:sp>
      <p:sp>
        <p:nvSpPr>
          <p:cNvPr id="35" name="Oval 34"/>
          <p:cNvSpPr/>
          <p:nvPr/>
        </p:nvSpPr>
        <p:spPr>
          <a:xfrm>
            <a:off x="2590800" y="2909331"/>
            <a:ext cx="971156" cy="1022704"/>
          </a:xfrm>
          <a:prstGeom prst="ellipse">
            <a:avLst/>
          </a:prstGeom>
          <a:gradFill rotWithShape="0">
            <a:gsLst>
              <a:gs pos="0">
                <a:schemeClr val="bg1">
                  <a:lumMod val="95000"/>
                </a:schemeClr>
              </a:gs>
              <a:gs pos="100000">
                <a:schemeClr val="accent6">
                  <a:lumMod val="60000"/>
                  <a:lumOff val="40000"/>
                </a:schemeClr>
              </a:gs>
            </a:gsLst>
            <a:path path="shape">
              <a:fillToRect l="50000" t="50000" r="50000" b="50000"/>
            </a:path>
          </a:gradFill>
          <a:ln w="12700">
            <a:solidFill>
              <a:schemeClr val="accent6">
                <a:lumMod val="75000"/>
              </a:schemeClr>
            </a:solidFill>
            <a:round/>
            <a:headEnd/>
            <a:tailEnd/>
          </a:ln>
          <a:effectLst/>
        </p:spPr>
        <p:txBody>
          <a:bodyPr wrap="none" anchor="ctr"/>
          <a:lstStyle/>
          <a:p>
            <a:pPr algn="ctr">
              <a:defRPr/>
            </a:pPr>
            <a:r>
              <a:rPr lang="en-US" sz="1700" dirty="0" err="1" smtClean="0">
                <a:solidFill>
                  <a:prstClr val="black"/>
                </a:solidFill>
                <a:latin typeface="+mj-lt"/>
                <a:ea typeface="Cambria Math" pitchFamily="18" charset="0"/>
              </a:rPr>
              <a:t>Var</a:t>
            </a:r>
            <a:r>
              <a:rPr lang="en-US" sz="1700" dirty="0" smtClean="0">
                <a:solidFill>
                  <a:prstClr val="black"/>
                </a:solidFill>
                <a:latin typeface="+mj-lt"/>
                <a:ea typeface="Cambria Math" pitchFamily="18" charset="0"/>
              </a:rPr>
              <a:t> 2</a:t>
            </a:r>
          </a:p>
        </p:txBody>
      </p:sp>
      <p:sp>
        <p:nvSpPr>
          <p:cNvPr id="36" name="Oval 35"/>
          <p:cNvSpPr/>
          <p:nvPr/>
        </p:nvSpPr>
        <p:spPr>
          <a:xfrm>
            <a:off x="5492706" y="2909331"/>
            <a:ext cx="971156" cy="1022704"/>
          </a:xfrm>
          <a:prstGeom prst="ellipse">
            <a:avLst/>
          </a:prstGeom>
          <a:gradFill rotWithShape="0">
            <a:gsLst>
              <a:gs pos="0">
                <a:schemeClr val="bg1">
                  <a:lumMod val="95000"/>
                </a:schemeClr>
              </a:gs>
              <a:gs pos="100000">
                <a:schemeClr val="accent6">
                  <a:lumMod val="60000"/>
                  <a:lumOff val="40000"/>
                </a:schemeClr>
              </a:gs>
            </a:gsLst>
            <a:path path="shape">
              <a:fillToRect l="50000" t="50000" r="50000" b="50000"/>
            </a:path>
          </a:gradFill>
          <a:ln w="12700">
            <a:solidFill>
              <a:schemeClr val="accent6">
                <a:lumMod val="75000"/>
              </a:schemeClr>
            </a:solidFill>
            <a:round/>
            <a:headEnd/>
            <a:tailEnd/>
          </a:ln>
          <a:effectLst/>
        </p:spPr>
        <p:txBody>
          <a:bodyPr wrap="none" anchor="ctr"/>
          <a:lstStyle/>
          <a:p>
            <a:pPr algn="ctr">
              <a:defRPr/>
            </a:pPr>
            <a:r>
              <a:rPr lang="en-US" sz="1700" dirty="0" err="1" smtClean="0">
                <a:solidFill>
                  <a:prstClr val="black"/>
                </a:solidFill>
                <a:latin typeface="+mj-lt"/>
                <a:ea typeface="Cambria Math" pitchFamily="18" charset="0"/>
              </a:rPr>
              <a:t>Var</a:t>
            </a:r>
            <a:r>
              <a:rPr lang="en-US" sz="1700" dirty="0" smtClean="0">
                <a:solidFill>
                  <a:prstClr val="black"/>
                </a:solidFill>
                <a:latin typeface="+mj-lt"/>
                <a:ea typeface="Cambria Math" pitchFamily="18" charset="0"/>
              </a:rPr>
              <a:t> 4</a:t>
            </a:r>
          </a:p>
        </p:txBody>
      </p:sp>
      <p:cxnSp>
        <p:nvCxnSpPr>
          <p:cNvPr id="38" name="Shape 37"/>
          <p:cNvCxnSpPr>
            <a:stCxn id="36" idx="6"/>
            <a:endCxn id="36" idx="5"/>
          </p:cNvCxnSpPr>
          <p:nvPr/>
        </p:nvCxnSpPr>
        <p:spPr>
          <a:xfrm flipH="1">
            <a:off x="6321640" y="3420683"/>
            <a:ext cx="142222" cy="361581"/>
          </a:xfrm>
          <a:prstGeom prst="curvedConnector4">
            <a:avLst>
              <a:gd name="adj1" fmla="val -191614"/>
              <a:gd name="adj2" fmla="val 152645"/>
            </a:avLst>
          </a:prstGeom>
          <a:ln w="88900">
            <a:solidFill>
              <a:srgbClr val="7030A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51" name="Oval 50"/>
          <p:cNvSpPr/>
          <p:nvPr/>
        </p:nvSpPr>
        <p:spPr>
          <a:xfrm>
            <a:off x="4105340" y="3915801"/>
            <a:ext cx="971156" cy="1022704"/>
          </a:xfrm>
          <a:prstGeom prst="ellipse">
            <a:avLst/>
          </a:prstGeom>
          <a:gradFill rotWithShape="0">
            <a:gsLst>
              <a:gs pos="0">
                <a:schemeClr val="bg1">
                  <a:lumMod val="95000"/>
                </a:schemeClr>
              </a:gs>
              <a:gs pos="100000">
                <a:schemeClr val="accent6">
                  <a:lumMod val="60000"/>
                  <a:lumOff val="40000"/>
                </a:schemeClr>
              </a:gs>
            </a:gsLst>
            <a:path path="shape">
              <a:fillToRect l="50000" t="50000" r="50000" b="50000"/>
            </a:path>
          </a:gradFill>
          <a:ln w="12700">
            <a:solidFill>
              <a:schemeClr val="accent6">
                <a:lumMod val="75000"/>
              </a:schemeClr>
            </a:solidFill>
            <a:round/>
            <a:headEnd/>
            <a:tailEnd/>
          </a:ln>
          <a:effectLst/>
        </p:spPr>
        <p:txBody>
          <a:bodyPr wrap="none" anchor="ctr"/>
          <a:lstStyle/>
          <a:p>
            <a:pPr algn="ctr" fontAlgn="auto">
              <a:spcBef>
                <a:spcPts val="0"/>
              </a:spcBef>
              <a:spcAft>
                <a:spcPts val="0"/>
              </a:spcAft>
              <a:defRPr/>
            </a:pPr>
            <a:r>
              <a:rPr lang="en-US" sz="1700" dirty="0" err="1" smtClean="0">
                <a:solidFill>
                  <a:prstClr val="black"/>
                </a:solidFill>
                <a:latin typeface="+mj-lt"/>
                <a:ea typeface="Cambria Math" pitchFamily="18" charset="0"/>
              </a:rPr>
              <a:t>Var</a:t>
            </a:r>
            <a:r>
              <a:rPr lang="en-US" sz="1700" dirty="0" smtClean="0">
                <a:solidFill>
                  <a:prstClr val="black"/>
                </a:solidFill>
                <a:latin typeface="+mj-lt"/>
                <a:ea typeface="Cambria Math" pitchFamily="18" charset="0"/>
              </a:rPr>
              <a:t> 5</a:t>
            </a:r>
          </a:p>
        </p:txBody>
      </p:sp>
      <p:cxnSp>
        <p:nvCxnSpPr>
          <p:cNvPr id="52" name="Shape 36"/>
          <p:cNvCxnSpPr/>
          <p:nvPr/>
        </p:nvCxnSpPr>
        <p:spPr>
          <a:xfrm rot="5400000" flipH="1">
            <a:off x="4344355" y="4706436"/>
            <a:ext cx="149771" cy="343356"/>
          </a:xfrm>
          <a:prstGeom prst="curvedConnector3">
            <a:avLst>
              <a:gd name="adj1" fmla="val -158713"/>
            </a:avLst>
          </a:prstGeom>
          <a:ln w="88900">
            <a:solidFill>
              <a:srgbClr val="7030A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7" name="Shape 19"/>
          <p:cNvCxnSpPr/>
          <p:nvPr/>
        </p:nvCxnSpPr>
        <p:spPr>
          <a:xfrm rot="16200000" flipH="1">
            <a:off x="6218379" y="1325229"/>
            <a:ext cx="361581" cy="142222"/>
          </a:xfrm>
          <a:prstGeom prst="curvedConnector4">
            <a:avLst>
              <a:gd name="adj1" fmla="val -46232"/>
              <a:gd name="adj2" fmla="val 221936"/>
            </a:avLst>
          </a:prstGeom>
          <a:ln w="88900">
            <a:solidFill>
              <a:srgbClr val="7030A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5400000">
            <a:off x="5549108" y="2524182"/>
            <a:ext cx="871193" cy="1205"/>
          </a:xfrm>
          <a:prstGeom prst="straightConnector1">
            <a:avLst/>
          </a:prstGeom>
          <a:ln w="63500" cmpd="sng">
            <a:solidFill>
              <a:srgbClr val="7030A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10800000">
            <a:off x="3568376" y="1577131"/>
            <a:ext cx="1930751" cy="1410"/>
          </a:xfrm>
          <a:prstGeom prst="straightConnector1">
            <a:avLst/>
          </a:prstGeom>
          <a:ln w="63500" cmpd="sng">
            <a:solidFill>
              <a:srgbClr val="7030A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58" name="Shape 40"/>
          <p:cNvCxnSpPr/>
          <p:nvPr/>
        </p:nvCxnSpPr>
        <p:spPr>
          <a:xfrm rot="10800000" flipH="1" flipV="1">
            <a:off x="2597219" y="3471027"/>
            <a:ext cx="142222" cy="361581"/>
          </a:xfrm>
          <a:prstGeom prst="curvedConnector4">
            <a:avLst>
              <a:gd name="adj1" fmla="val -121936"/>
              <a:gd name="adj2" fmla="val 133404"/>
            </a:avLst>
          </a:prstGeom>
          <a:ln w="88900">
            <a:solidFill>
              <a:srgbClr val="7030A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60" name="Shape 41"/>
          <p:cNvCxnSpPr/>
          <p:nvPr/>
        </p:nvCxnSpPr>
        <p:spPr>
          <a:xfrm rot="16200000" flipH="1" flipV="1">
            <a:off x="2487540" y="1325229"/>
            <a:ext cx="361581" cy="142222"/>
          </a:xfrm>
          <a:prstGeom prst="curvedConnector4">
            <a:avLst>
              <a:gd name="adj1" fmla="val -30489"/>
              <a:gd name="adj2" fmla="val 221936"/>
            </a:avLst>
          </a:prstGeom>
          <a:ln w="88900">
            <a:solidFill>
              <a:srgbClr val="7030A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rot="5400000">
            <a:off x="4105627" y="2430425"/>
            <a:ext cx="2027434" cy="1044010"/>
          </a:xfrm>
          <a:prstGeom prst="straightConnector1">
            <a:avLst/>
          </a:prstGeom>
          <a:ln w="63500" cmpd="sng">
            <a:solidFill>
              <a:srgbClr val="7030A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0" y="5353050"/>
            <a:ext cx="9144000" cy="971550"/>
          </a:xfrm>
          <a:prstGeom prst="rect">
            <a:avLst/>
          </a:prstGeom>
          <a:solidFill>
            <a:schemeClr val="accent5">
              <a:lumMod val="60000"/>
              <a:lumOff val="4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w Cen MT" pitchFamily="34" charset="0"/>
            </a:endParaRPr>
          </a:p>
        </p:txBody>
      </p:sp>
      <p:sp>
        <p:nvSpPr>
          <p:cNvPr id="27" name="TextBox 26"/>
          <p:cNvSpPr txBox="1">
            <a:spLocks noChangeArrowheads="1"/>
          </p:cNvSpPr>
          <p:nvPr/>
        </p:nvSpPr>
        <p:spPr bwMode="auto">
          <a:xfrm>
            <a:off x="0" y="5325070"/>
            <a:ext cx="9144000" cy="923330"/>
          </a:xfrm>
          <a:prstGeom prst="rect">
            <a:avLst/>
          </a:prstGeom>
          <a:noFill/>
          <a:ln w="9525">
            <a:noFill/>
            <a:miter lim="800000"/>
            <a:headEnd/>
            <a:tailEnd/>
          </a:ln>
        </p:spPr>
        <p:txBody>
          <a:bodyPr wrap="square">
            <a:spAutoFit/>
          </a:bodyPr>
          <a:lstStyle/>
          <a:p>
            <a:pPr fontAlgn="auto">
              <a:spcBef>
                <a:spcPts val="0"/>
              </a:spcBef>
              <a:spcAft>
                <a:spcPts val="0"/>
              </a:spcAft>
            </a:pPr>
            <a:r>
              <a:rPr lang="en-US" u="sng" dirty="0">
                <a:solidFill>
                  <a:prstClr val="black"/>
                </a:solidFill>
                <a:latin typeface="Tw Cen MT" pitchFamily="34" charset="0"/>
              </a:rPr>
              <a:t>Legend</a:t>
            </a:r>
            <a:r>
              <a:rPr lang="en-US" u="sng" dirty="0" smtClean="0">
                <a:solidFill>
                  <a:prstClr val="black"/>
                </a:solidFill>
                <a:latin typeface="Tw Cen MT" pitchFamily="34" charset="0"/>
              </a:rPr>
              <a:t>:</a:t>
            </a:r>
            <a:r>
              <a:rPr lang="en-US" dirty="0" smtClean="0">
                <a:solidFill>
                  <a:prstClr val="black"/>
                </a:solidFill>
                <a:latin typeface="Tw Cen MT" pitchFamily="34" charset="0"/>
              </a:rPr>
              <a:t>   Line width corresponds to freq. 	False Positive		Group (100%)</a:t>
            </a:r>
            <a:endParaRPr lang="en-US" u="sng" dirty="0">
              <a:solidFill>
                <a:prstClr val="black"/>
              </a:solidFill>
              <a:latin typeface="Tw Cen MT" pitchFamily="34" charset="0"/>
            </a:endParaRPr>
          </a:p>
          <a:p>
            <a:pPr fontAlgn="auto">
              <a:spcBef>
                <a:spcPts val="0"/>
              </a:spcBef>
              <a:spcAft>
                <a:spcPts val="0"/>
              </a:spcAft>
            </a:pPr>
            <a:r>
              <a:rPr lang="en-US" dirty="0">
                <a:solidFill>
                  <a:prstClr val="black"/>
                </a:solidFill>
                <a:latin typeface="Tw Cen MT" pitchFamily="34" charset="0"/>
              </a:rPr>
              <a:t> </a:t>
            </a:r>
            <a:r>
              <a:rPr lang="en-US" dirty="0" smtClean="0">
                <a:solidFill>
                  <a:prstClr val="black"/>
                </a:solidFill>
                <a:latin typeface="Tw Cen MT" pitchFamily="34" charset="0"/>
              </a:rPr>
              <a:t>       	Contemp. Effects    	  	        	Lagged Effects		Subgroup1        	Direct Input Effects 			Bilinear Effects		Subgroup 2</a:t>
            </a:r>
          </a:p>
        </p:txBody>
      </p:sp>
      <p:cxnSp>
        <p:nvCxnSpPr>
          <p:cNvPr id="28" name="Straight Arrow Connector 27"/>
          <p:cNvCxnSpPr/>
          <p:nvPr/>
        </p:nvCxnSpPr>
        <p:spPr>
          <a:xfrm rot="10800000">
            <a:off x="3886200" y="5791200"/>
            <a:ext cx="685799" cy="1588"/>
          </a:xfrm>
          <a:prstGeom prst="straightConnector1">
            <a:avLst/>
          </a:prstGeom>
          <a:ln w="635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10800000">
            <a:off x="304802" y="5791200"/>
            <a:ext cx="533399" cy="1588"/>
          </a:xfrm>
          <a:prstGeom prst="straightConnector1">
            <a:avLst/>
          </a:prstGeom>
          <a:ln w="63500" cmpd="sng">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10800000">
            <a:off x="381000" y="6096000"/>
            <a:ext cx="457200" cy="1588"/>
          </a:xfrm>
          <a:prstGeom prst="straightConnector1">
            <a:avLst/>
          </a:prstGeom>
          <a:ln w="63500">
            <a:solidFill>
              <a:schemeClr val="tx1"/>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10800000">
            <a:off x="4038601" y="6096000"/>
            <a:ext cx="457200" cy="1588"/>
          </a:xfrm>
          <a:prstGeom prst="straightConnector1">
            <a:avLst/>
          </a:prstGeom>
          <a:ln w="63500">
            <a:solidFill>
              <a:schemeClr val="tx1"/>
            </a:solidFill>
            <a:prstDash val="sysDot"/>
            <a:tailEnd type="diamond"/>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6781800" y="6096000"/>
            <a:ext cx="457200" cy="0"/>
          </a:xfrm>
          <a:prstGeom prst="line">
            <a:avLst/>
          </a:prstGeom>
          <a:ln w="63500" cmpd="sng">
            <a:solidFill>
              <a:schemeClr val="accent2">
                <a:lumMod val="75000"/>
              </a:schemeClr>
            </a:solidFill>
            <a:prstDash val="solid"/>
            <a:tailEnd type="none"/>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6781800" y="5791200"/>
            <a:ext cx="457200" cy="0"/>
          </a:xfrm>
          <a:prstGeom prst="line">
            <a:avLst/>
          </a:prstGeom>
          <a:ln w="476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6781800" y="5553670"/>
            <a:ext cx="457200" cy="0"/>
          </a:xfrm>
          <a:prstGeom prst="line">
            <a:avLst/>
          </a:prstGeom>
          <a:ln w="63500" cmpd="sng">
            <a:solidFill>
              <a:srgbClr val="7030A0"/>
            </a:solidFill>
            <a:prstDash val="solid"/>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4038601" y="5553670"/>
            <a:ext cx="457200" cy="0"/>
          </a:xfrm>
          <a:prstGeom prst="line">
            <a:avLst/>
          </a:prstGeom>
          <a:ln w="63500" cap="rnd" cmpd="sng">
            <a:solidFill>
              <a:schemeClr val="accent4">
                <a:lumMod val="75000"/>
              </a:schemeClr>
            </a:solidFill>
            <a:prstDash val="solid"/>
            <a:round/>
            <a:tailEnd type="none"/>
          </a:ln>
        </p:spPr>
        <p:style>
          <a:lnRef idx="1">
            <a:schemeClr val="accent1"/>
          </a:lnRef>
          <a:fillRef idx="0">
            <a:schemeClr val="accent1"/>
          </a:fillRef>
          <a:effectRef idx="0">
            <a:schemeClr val="accent1"/>
          </a:effectRef>
          <a:fontRef idx="minor">
            <a:schemeClr val="tx1"/>
          </a:fontRef>
        </p:style>
      </p:cxnSp>
      <p:sp>
        <p:nvSpPr>
          <p:cNvPr id="41" name="Title 1"/>
          <p:cNvSpPr>
            <a:spLocks noGrp="1"/>
          </p:cNvSpPr>
          <p:nvPr>
            <p:ph type="title"/>
          </p:nvPr>
        </p:nvSpPr>
        <p:spPr>
          <a:xfrm>
            <a:off x="457200" y="-76200"/>
            <a:ext cx="8229600" cy="1143000"/>
          </a:xfrm>
        </p:spPr>
        <p:txBody>
          <a:bodyPr>
            <a:normAutofit/>
          </a:bodyPr>
          <a:lstStyle/>
          <a:p>
            <a:r>
              <a:rPr lang="en-US" sz="2800" dirty="0" smtClean="0"/>
              <a:t>Structure of Relations Derived from GIMME: Group Level</a:t>
            </a:r>
            <a:r>
              <a:rPr lang="en-US" sz="3000" dirty="0" smtClean="0"/>
              <a:t> </a:t>
            </a:r>
            <a:endParaRPr lang="en-US" sz="3000" dirty="0"/>
          </a:p>
        </p:txBody>
      </p:sp>
      <p:sp>
        <p:nvSpPr>
          <p:cNvPr id="42" name="TextBox 41"/>
          <p:cNvSpPr txBox="1"/>
          <p:nvPr/>
        </p:nvSpPr>
        <p:spPr>
          <a:xfrm>
            <a:off x="0" y="1610142"/>
            <a:ext cx="2578025" cy="2123658"/>
          </a:xfrm>
          <a:prstGeom prst="rect">
            <a:avLst/>
          </a:prstGeom>
          <a:noFill/>
        </p:spPr>
        <p:txBody>
          <a:bodyPr wrap="square" rtlCol="0">
            <a:spAutoFit/>
          </a:bodyPr>
          <a:lstStyle/>
          <a:p>
            <a:pPr algn="ctr"/>
            <a:r>
              <a:rPr lang="en-US" sz="2200" dirty="0" smtClean="0">
                <a:latin typeface="Tw Cen MT" pitchFamily="34" charset="0"/>
              </a:rPr>
              <a:t>The solution from GIMME appropriately identifies true connections which exist for the group.</a:t>
            </a:r>
            <a:endParaRPr lang="en-US" sz="2200" dirty="0">
              <a:latin typeface="Tw Cen MT" pitchFamily="34" charset="0"/>
            </a:endParaRPr>
          </a:p>
        </p:txBody>
      </p:sp>
      <p:sp>
        <p:nvSpPr>
          <p:cNvPr id="43" name="TextBox 42"/>
          <p:cNvSpPr txBox="1"/>
          <p:nvPr/>
        </p:nvSpPr>
        <p:spPr>
          <a:xfrm>
            <a:off x="0" y="6412468"/>
            <a:ext cx="4419600" cy="369332"/>
          </a:xfrm>
          <a:prstGeom prst="rect">
            <a:avLst/>
          </a:prstGeom>
          <a:noFill/>
        </p:spPr>
        <p:txBody>
          <a:bodyPr wrap="square" rtlCol="0">
            <a:spAutoFit/>
          </a:bodyPr>
          <a:lstStyle/>
          <a:p>
            <a:r>
              <a:rPr lang="en-US" dirty="0" smtClean="0">
                <a:solidFill>
                  <a:schemeClr val="bg1"/>
                </a:solidFill>
              </a:rPr>
              <a:t>Gates &amp; </a:t>
            </a:r>
            <a:r>
              <a:rPr lang="en-US" dirty="0" err="1" smtClean="0">
                <a:solidFill>
                  <a:schemeClr val="bg1"/>
                </a:solidFill>
              </a:rPr>
              <a:t>Molenaar</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val="89702573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dirty="0" smtClean="0"/>
              <a:t>Step 2:</a:t>
            </a:r>
            <a:br>
              <a:rPr lang="en-US" sz="3800" dirty="0" smtClean="0"/>
            </a:br>
            <a:r>
              <a:rPr lang="en-US" sz="3800" dirty="0" smtClean="0"/>
              <a:t>Identifying Individual-Level Model</a:t>
            </a:r>
            <a:endParaRPr lang="en-US" sz="3800" dirty="0"/>
          </a:p>
        </p:txBody>
      </p:sp>
      <p:sp>
        <p:nvSpPr>
          <p:cNvPr id="3" name="Content Placeholder 2"/>
          <p:cNvSpPr>
            <a:spLocks noGrp="1"/>
          </p:cNvSpPr>
          <p:nvPr>
            <p:ph idx="1"/>
          </p:nvPr>
        </p:nvSpPr>
        <p:spPr>
          <a:xfrm>
            <a:off x="457200" y="1493837"/>
            <a:ext cx="8229600" cy="4525963"/>
          </a:xfrm>
        </p:spPr>
        <p:txBody>
          <a:bodyPr>
            <a:normAutofit fontScale="92500" lnSpcReduction="20000"/>
          </a:bodyPr>
          <a:lstStyle/>
          <a:p>
            <a:pPr marL="514350" indent="-514350">
              <a:buFont typeface="+mj-lt"/>
              <a:buAutoNum type="arabicPeriod"/>
            </a:pPr>
            <a:r>
              <a:rPr lang="en-US" dirty="0" smtClean="0"/>
              <a:t>Estimates SEM with group-derived structure as the null model</a:t>
            </a:r>
          </a:p>
          <a:p>
            <a:pPr marL="514350" indent="-514350">
              <a:buFont typeface="+mj-lt"/>
              <a:buAutoNum type="arabicPeriod"/>
            </a:pPr>
            <a:r>
              <a:rPr lang="en-US" dirty="0" smtClean="0"/>
              <a:t>Uses Lagrange Multiplier equivalents </a:t>
            </a:r>
            <a:r>
              <a:rPr lang="en-US" dirty="0"/>
              <a:t>to </a:t>
            </a:r>
            <a:r>
              <a:rPr lang="en-US" dirty="0" smtClean="0"/>
              <a:t>identify which parameter, if opened, would optimally improve the model for an individual</a:t>
            </a:r>
          </a:p>
          <a:p>
            <a:pPr marL="514350" indent="-514350">
              <a:buFont typeface="+mj-lt"/>
              <a:buAutoNum type="arabicPeriod"/>
            </a:pPr>
            <a:r>
              <a:rPr lang="en-US" dirty="0" smtClean="0"/>
              <a:t>Runs model for that individual with the parameter freed</a:t>
            </a:r>
          </a:p>
          <a:p>
            <a:pPr marL="514350" indent="-514350">
              <a:buFont typeface="+mj-lt"/>
              <a:buAutoNum type="arabicPeriod"/>
            </a:pPr>
            <a:r>
              <a:rPr lang="en-US" dirty="0" smtClean="0"/>
              <a:t>Repeats steps 2 and 3</a:t>
            </a:r>
          </a:p>
          <a:p>
            <a:pPr marL="514350" indent="-514350">
              <a:buFont typeface="+mj-lt"/>
              <a:buAutoNum type="arabicPeriod"/>
            </a:pPr>
            <a:r>
              <a:rPr lang="en-US" dirty="0" smtClean="0"/>
              <a:t>Prunes beta </a:t>
            </a:r>
            <a:r>
              <a:rPr lang="en-US" dirty="0"/>
              <a:t>estimates that are no longer </a:t>
            </a:r>
            <a:r>
              <a:rPr lang="en-US" dirty="0" smtClean="0"/>
              <a:t>significant (providing they are not in the group model)</a:t>
            </a:r>
          </a:p>
        </p:txBody>
      </p:sp>
      <p:sp>
        <p:nvSpPr>
          <p:cNvPr id="5" name="TextBox 4"/>
          <p:cNvSpPr txBox="1"/>
          <p:nvPr/>
        </p:nvSpPr>
        <p:spPr>
          <a:xfrm>
            <a:off x="0" y="6412468"/>
            <a:ext cx="4419600" cy="369332"/>
          </a:xfrm>
          <a:prstGeom prst="rect">
            <a:avLst/>
          </a:prstGeom>
          <a:noFill/>
        </p:spPr>
        <p:txBody>
          <a:bodyPr wrap="square" rtlCol="0">
            <a:spAutoFit/>
          </a:bodyPr>
          <a:lstStyle/>
          <a:p>
            <a:r>
              <a:rPr lang="en-US" dirty="0" smtClean="0">
                <a:solidFill>
                  <a:schemeClr val="bg1"/>
                </a:solidFill>
              </a:rPr>
              <a:t>Gates &amp; </a:t>
            </a:r>
            <a:r>
              <a:rPr lang="en-US" dirty="0" err="1" smtClean="0">
                <a:solidFill>
                  <a:schemeClr val="bg1"/>
                </a:solidFill>
              </a:rPr>
              <a:t>Molenaar</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val="298151583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304802" y="990601"/>
            <a:ext cx="971156" cy="1022704"/>
          </a:xfrm>
          <a:prstGeom prst="ellipse">
            <a:avLst/>
          </a:prstGeom>
          <a:gradFill rotWithShape="0">
            <a:gsLst>
              <a:gs pos="0">
                <a:schemeClr val="bg1">
                  <a:lumMod val="95000"/>
                </a:schemeClr>
              </a:gs>
              <a:gs pos="100000">
                <a:schemeClr val="accent6">
                  <a:lumMod val="60000"/>
                  <a:lumOff val="40000"/>
                </a:schemeClr>
              </a:gs>
            </a:gsLst>
            <a:path path="shape">
              <a:fillToRect l="50000" t="50000" r="50000" b="50000"/>
            </a:path>
          </a:gradFill>
          <a:ln w="12700">
            <a:solidFill>
              <a:schemeClr val="accent6">
                <a:lumMod val="75000"/>
              </a:schemeClr>
            </a:solidFill>
            <a:round/>
            <a:headEnd/>
            <a:tailEnd/>
          </a:ln>
          <a:effectLst/>
        </p:spPr>
        <p:txBody>
          <a:bodyPr wrap="none" anchor="ctr"/>
          <a:lstStyle/>
          <a:p>
            <a:pPr algn="ctr">
              <a:defRPr/>
            </a:pPr>
            <a:r>
              <a:rPr lang="en-US" dirty="0" err="1" smtClean="0">
                <a:solidFill>
                  <a:prstClr val="black"/>
                </a:solidFill>
                <a:latin typeface="Cambria Math" pitchFamily="18" charset="0"/>
                <a:ea typeface="Cambria Math" pitchFamily="18" charset="0"/>
              </a:rPr>
              <a:t>Var</a:t>
            </a:r>
            <a:r>
              <a:rPr lang="en-US" dirty="0" smtClean="0">
                <a:solidFill>
                  <a:prstClr val="black"/>
                </a:solidFill>
                <a:latin typeface="Cambria Math" pitchFamily="18" charset="0"/>
                <a:ea typeface="Cambria Math" pitchFamily="18" charset="0"/>
              </a:rPr>
              <a:t> 1</a:t>
            </a:r>
          </a:p>
        </p:txBody>
      </p:sp>
      <p:sp>
        <p:nvSpPr>
          <p:cNvPr id="7" name="Oval 6"/>
          <p:cNvSpPr/>
          <p:nvPr/>
        </p:nvSpPr>
        <p:spPr>
          <a:xfrm>
            <a:off x="3206708" y="990601"/>
            <a:ext cx="971156" cy="1022704"/>
          </a:xfrm>
          <a:prstGeom prst="ellipse">
            <a:avLst/>
          </a:prstGeom>
          <a:gradFill rotWithShape="0">
            <a:gsLst>
              <a:gs pos="0">
                <a:schemeClr val="bg1">
                  <a:lumMod val="95000"/>
                </a:schemeClr>
              </a:gs>
              <a:gs pos="100000">
                <a:schemeClr val="accent6">
                  <a:lumMod val="60000"/>
                  <a:lumOff val="40000"/>
                </a:schemeClr>
              </a:gs>
            </a:gsLst>
            <a:path path="shape">
              <a:fillToRect l="50000" t="50000" r="50000" b="50000"/>
            </a:path>
          </a:gradFill>
          <a:ln w="12700">
            <a:solidFill>
              <a:schemeClr val="accent6">
                <a:lumMod val="75000"/>
              </a:schemeClr>
            </a:solidFill>
            <a:round/>
            <a:headEnd/>
            <a:tailEnd/>
          </a:ln>
          <a:effectLst/>
        </p:spPr>
        <p:txBody>
          <a:bodyPr wrap="none" anchor="ctr"/>
          <a:lstStyle/>
          <a:p>
            <a:pPr algn="ctr">
              <a:defRPr/>
            </a:pPr>
            <a:r>
              <a:rPr lang="en-US" dirty="0" err="1" smtClean="0">
                <a:solidFill>
                  <a:prstClr val="black"/>
                </a:solidFill>
                <a:latin typeface="Cambria Math" pitchFamily="18" charset="0"/>
                <a:ea typeface="Cambria Math" pitchFamily="18" charset="0"/>
              </a:rPr>
              <a:t>Var</a:t>
            </a:r>
            <a:r>
              <a:rPr lang="en-US" dirty="0" smtClean="0">
                <a:solidFill>
                  <a:prstClr val="black"/>
                </a:solidFill>
                <a:latin typeface="Cambria Math" pitchFamily="18" charset="0"/>
                <a:ea typeface="Cambria Math" pitchFamily="18" charset="0"/>
              </a:rPr>
              <a:t> 3</a:t>
            </a:r>
          </a:p>
        </p:txBody>
      </p:sp>
      <p:sp>
        <p:nvSpPr>
          <p:cNvPr id="8" name="Oval 7"/>
          <p:cNvSpPr/>
          <p:nvPr/>
        </p:nvSpPr>
        <p:spPr>
          <a:xfrm>
            <a:off x="304802" y="2884498"/>
            <a:ext cx="971156" cy="1022704"/>
          </a:xfrm>
          <a:prstGeom prst="ellipse">
            <a:avLst/>
          </a:prstGeom>
          <a:gradFill rotWithShape="0">
            <a:gsLst>
              <a:gs pos="0">
                <a:schemeClr val="bg1">
                  <a:lumMod val="95000"/>
                </a:schemeClr>
              </a:gs>
              <a:gs pos="100000">
                <a:schemeClr val="accent6">
                  <a:lumMod val="60000"/>
                  <a:lumOff val="40000"/>
                </a:schemeClr>
              </a:gs>
            </a:gsLst>
            <a:path path="shape">
              <a:fillToRect l="50000" t="50000" r="50000" b="50000"/>
            </a:path>
          </a:gradFill>
          <a:ln w="12700">
            <a:solidFill>
              <a:schemeClr val="accent6">
                <a:lumMod val="75000"/>
              </a:schemeClr>
            </a:solidFill>
            <a:round/>
            <a:headEnd/>
            <a:tailEnd/>
          </a:ln>
          <a:effectLst/>
        </p:spPr>
        <p:txBody>
          <a:bodyPr wrap="none" anchor="ctr"/>
          <a:lstStyle/>
          <a:p>
            <a:pPr algn="ctr" fontAlgn="auto">
              <a:spcBef>
                <a:spcPts val="0"/>
              </a:spcBef>
              <a:spcAft>
                <a:spcPts val="0"/>
              </a:spcAft>
              <a:defRPr/>
            </a:pPr>
            <a:r>
              <a:rPr lang="en-US" dirty="0" err="1" smtClean="0">
                <a:solidFill>
                  <a:prstClr val="black"/>
                </a:solidFill>
                <a:latin typeface="Cambria Math" pitchFamily="18" charset="0"/>
                <a:ea typeface="Cambria Math" pitchFamily="18" charset="0"/>
              </a:rPr>
              <a:t>Var</a:t>
            </a:r>
            <a:r>
              <a:rPr lang="en-US" dirty="0" smtClean="0">
                <a:solidFill>
                  <a:prstClr val="black"/>
                </a:solidFill>
                <a:latin typeface="Cambria Math" pitchFamily="18" charset="0"/>
                <a:ea typeface="Cambria Math" pitchFamily="18" charset="0"/>
              </a:rPr>
              <a:t> 2</a:t>
            </a:r>
          </a:p>
        </p:txBody>
      </p:sp>
      <p:sp>
        <p:nvSpPr>
          <p:cNvPr id="9" name="Oval 8"/>
          <p:cNvSpPr/>
          <p:nvPr/>
        </p:nvSpPr>
        <p:spPr>
          <a:xfrm>
            <a:off x="3206708" y="2884498"/>
            <a:ext cx="971156" cy="1022704"/>
          </a:xfrm>
          <a:prstGeom prst="ellipse">
            <a:avLst/>
          </a:prstGeom>
          <a:gradFill rotWithShape="0">
            <a:gsLst>
              <a:gs pos="0">
                <a:schemeClr val="bg1">
                  <a:lumMod val="95000"/>
                </a:schemeClr>
              </a:gs>
              <a:gs pos="100000">
                <a:schemeClr val="accent6">
                  <a:lumMod val="60000"/>
                  <a:lumOff val="40000"/>
                </a:schemeClr>
              </a:gs>
            </a:gsLst>
            <a:path path="shape">
              <a:fillToRect l="50000" t="50000" r="50000" b="50000"/>
            </a:path>
          </a:gradFill>
          <a:ln w="12700">
            <a:solidFill>
              <a:schemeClr val="accent6">
                <a:lumMod val="75000"/>
              </a:schemeClr>
            </a:solidFill>
            <a:round/>
            <a:headEnd/>
            <a:tailEnd/>
          </a:ln>
          <a:effectLst/>
        </p:spPr>
        <p:txBody>
          <a:bodyPr wrap="none" anchor="ctr"/>
          <a:lstStyle/>
          <a:p>
            <a:pPr algn="ctr" fontAlgn="auto">
              <a:spcBef>
                <a:spcPts val="0"/>
              </a:spcBef>
              <a:spcAft>
                <a:spcPts val="0"/>
              </a:spcAft>
              <a:defRPr/>
            </a:pPr>
            <a:r>
              <a:rPr lang="en-US" dirty="0" err="1" smtClean="0">
                <a:solidFill>
                  <a:prstClr val="black"/>
                </a:solidFill>
                <a:latin typeface="Cambria Math" pitchFamily="18" charset="0"/>
                <a:ea typeface="Cambria Math" pitchFamily="18" charset="0"/>
              </a:rPr>
              <a:t>Var</a:t>
            </a:r>
            <a:r>
              <a:rPr lang="en-US" dirty="0" smtClean="0">
                <a:solidFill>
                  <a:prstClr val="black"/>
                </a:solidFill>
                <a:latin typeface="Cambria Math" pitchFamily="18" charset="0"/>
                <a:ea typeface="Cambria Math" pitchFamily="18" charset="0"/>
              </a:rPr>
              <a:t> 4</a:t>
            </a:r>
          </a:p>
        </p:txBody>
      </p:sp>
      <p:cxnSp>
        <p:nvCxnSpPr>
          <p:cNvPr id="10" name="Shape 19"/>
          <p:cNvCxnSpPr>
            <a:stCxn id="7" idx="7"/>
            <a:endCxn id="7" idx="6"/>
          </p:cNvCxnSpPr>
          <p:nvPr/>
        </p:nvCxnSpPr>
        <p:spPr>
          <a:xfrm rot="16200000" flipH="1">
            <a:off x="3925962" y="1250051"/>
            <a:ext cx="361581" cy="142222"/>
          </a:xfrm>
          <a:prstGeom prst="curvedConnector4">
            <a:avLst>
              <a:gd name="adj1" fmla="val -46232"/>
              <a:gd name="adj2" fmla="val 221936"/>
            </a:avLst>
          </a:prstGeom>
          <a:ln w="88900">
            <a:solidFill>
              <a:srgbClr val="7030A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1" name="Shape 10"/>
          <p:cNvCxnSpPr>
            <a:stCxn id="9" idx="6"/>
            <a:endCxn id="9" idx="5"/>
          </p:cNvCxnSpPr>
          <p:nvPr/>
        </p:nvCxnSpPr>
        <p:spPr>
          <a:xfrm flipH="1">
            <a:off x="4035642" y="3395850"/>
            <a:ext cx="142222" cy="361581"/>
          </a:xfrm>
          <a:prstGeom prst="curvedConnector4">
            <a:avLst>
              <a:gd name="adj1" fmla="val -191614"/>
              <a:gd name="adj2" fmla="val 152645"/>
            </a:avLst>
          </a:prstGeom>
          <a:ln w="88900">
            <a:solidFill>
              <a:srgbClr val="7030A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7" idx="4"/>
            <a:endCxn id="9" idx="0"/>
          </p:cNvCxnSpPr>
          <p:nvPr/>
        </p:nvCxnSpPr>
        <p:spPr>
          <a:xfrm rot="5400000">
            <a:off x="3256690" y="2449004"/>
            <a:ext cx="871193" cy="1205"/>
          </a:xfrm>
          <a:prstGeom prst="straightConnector1">
            <a:avLst/>
          </a:prstGeom>
          <a:ln w="63500" cmpd="sng">
            <a:solidFill>
              <a:srgbClr val="7030A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7" idx="2"/>
            <a:endCxn id="6" idx="6"/>
          </p:cNvCxnSpPr>
          <p:nvPr/>
        </p:nvCxnSpPr>
        <p:spPr>
          <a:xfrm rot="10800000">
            <a:off x="1275958" y="1501953"/>
            <a:ext cx="1930751" cy="1410"/>
          </a:xfrm>
          <a:prstGeom prst="straightConnector1">
            <a:avLst/>
          </a:prstGeom>
          <a:ln w="63500" cmpd="sng">
            <a:solidFill>
              <a:srgbClr val="7030A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4" name="Shape 13"/>
          <p:cNvCxnSpPr>
            <a:stCxn id="8" idx="2"/>
            <a:endCxn id="8" idx="3"/>
          </p:cNvCxnSpPr>
          <p:nvPr/>
        </p:nvCxnSpPr>
        <p:spPr>
          <a:xfrm rot="10800000" flipH="1" flipV="1">
            <a:off x="304801" y="3395849"/>
            <a:ext cx="142222" cy="361581"/>
          </a:xfrm>
          <a:prstGeom prst="curvedConnector4">
            <a:avLst>
              <a:gd name="adj1" fmla="val -121936"/>
              <a:gd name="adj2" fmla="val 133404"/>
            </a:avLst>
          </a:prstGeom>
          <a:ln w="88900">
            <a:solidFill>
              <a:srgbClr val="7030A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5" name="Shape 14"/>
          <p:cNvCxnSpPr>
            <a:stCxn id="6" idx="1"/>
            <a:endCxn id="6" idx="2"/>
          </p:cNvCxnSpPr>
          <p:nvPr/>
        </p:nvCxnSpPr>
        <p:spPr>
          <a:xfrm rot="16200000" flipH="1" flipV="1">
            <a:off x="195122" y="1250051"/>
            <a:ext cx="361581" cy="142222"/>
          </a:xfrm>
          <a:prstGeom prst="curvedConnector4">
            <a:avLst>
              <a:gd name="adj1" fmla="val -30489"/>
              <a:gd name="adj2" fmla="val 221936"/>
            </a:avLst>
          </a:prstGeom>
          <a:ln w="88900">
            <a:solidFill>
              <a:srgbClr val="7030A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1819343" y="3890968"/>
            <a:ext cx="971156" cy="1022704"/>
          </a:xfrm>
          <a:prstGeom prst="ellipse">
            <a:avLst/>
          </a:prstGeom>
          <a:gradFill rotWithShape="0">
            <a:gsLst>
              <a:gs pos="0">
                <a:schemeClr val="bg1">
                  <a:lumMod val="95000"/>
                </a:schemeClr>
              </a:gs>
              <a:gs pos="100000">
                <a:schemeClr val="accent6">
                  <a:lumMod val="60000"/>
                  <a:lumOff val="40000"/>
                </a:schemeClr>
              </a:gs>
            </a:gsLst>
            <a:path path="shape">
              <a:fillToRect l="50000" t="50000" r="50000" b="50000"/>
            </a:path>
          </a:gradFill>
          <a:ln w="12700">
            <a:solidFill>
              <a:schemeClr val="accent6">
                <a:lumMod val="75000"/>
              </a:schemeClr>
            </a:solidFill>
            <a:round/>
            <a:headEnd/>
            <a:tailEnd/>
          </a:ln>
          <a:effectLst/>
        </p:spPr>
        <p:txBody>
          <a:bodyPr wrap="none" anchor="ctr"/>
          <a:lstStyle/>
          <a:p>
            <a:pPr algn="ctr">
              <a:defRPr/>
            </a:pPr>
            <a:r>
              <a:rPr lang="en-US" dirty="0" err="1" smtClean="0">
                <a:solidFill>
                  <a:prstClr val="black"/>
                </a:solidFill>
                <a:latin typeface="Cambria Math" pitchFamily="18" charset="0"/>
                <a:ea typeface="Cambria Math" pitchFamily="18" charset="0"/>
              </a:rPr>
              <a:t>Var</a:t>
            </a:r>
            <a:r>
              <a:rPr lang="en-US" dirty="0" smtClean="0">
                <a:solidFill>
                  <a:prstClr val="black"/>
                </a:solidFill>
                <a:latin typeface="Cambria Math" pitchFamily="18" charset="0"/>
                <a:ea typeface="Cambria Math" pitchFamily="18" charset="0"/>
              </a:rPr>
              <a:t> 5</a:t>
            </a:r>
          </a:p>
        </p:txBody>
      </p:sp>
      <p:cxnSp>
        <p:nvCxnSpPr>
          <p:cNvPr id="25" name="Shape 36"/>
          <p:cNvCxnSpPr>
            <a:stCxn id="24" idx="4"/>
            <a:endCxn id="24" idx="3"/>
          </p:cNvCxnSpPr>
          <p:nvPr/>
        </p:nvCxnSpPr>
        <p:spPr>
          <a:xfrm rot="5400000" flipH="1">
            <a:off x="2058357" y="4667110"/>
            <a:ext cx="149771" cy="343356"/>
          </a:xfrm>
          <a:prstGeom prst="curvedConnector3">
            <a:avLst>
              <a:gd name="adj1" fmla="val -158713"/>
            </a:avLst>
          </a:prstGeom>
          <a:ln w="88900">
            <a:solidFill>
              <a:srgbClr val="7030A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16200000" flipV="1">
            <a:off x="1589031" y="1434136"/>
            <a:ext cx="1170735" cy="2215195"/>
          </a:xfrm>
          <a:prstGeom prst="straightConnector1">
            <a:avLst/>
          </a:prstGeom>
          <a:ln w="63500">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3692287" y="697468"/>
            <a:ext cx="343354" cy="216933"/>
          </a:xfrm>
          <a:prstGeom prst="straightConnector1">
            <a:avLst/>
          </a:prstGeom>
          <a:ln w="63500">
            <a:solidFill>
              <a:srgbClr val="C00000"/>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9" idx="3"/>
            <a:endCxn id="24" idx="7"/>
          </p:cNvCxnSpPr>
          <p:nvPr/>
        </p:nvCxnSpPr>
        <p:spPr>
          <a:xfrm rot="5400000">
            <a:off x="2856950" y="3548757"/>
            <a:ext cx="283308" cy="700655"/>
          </a:xfrm>
          <a:prstGeom prst="straightConnector1">
            <a:avLst/>
          </a:prstGeom>
          <a:ln w="63500">
            <a:solidFill>
              <a:srgbClr val="C00000"/>
            </a:solidFill>
            <a:prstDash val="sysDot"/>
            <a:tailEnd type="diamond"/>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7" idx="3"/>
            <a:endCxn id="24" idx="0"/>
          </p:cNvCxnSpPr>
          <p:nvPr/>
        </p:nvCxnSpPr>
        <p:spPr>
          <a:xfrm rot="5400000">
            <a:off x="1813209" y="2355247"/>
            <a:ext cx="2027434" cy="1044010"/>
          </a:xfrm>
          <a:prstGeom prst="straightConnector1">
            <a:avLst/>
          </a:prstGeom>
          <a:ln w="63500" cmpd="sng">
            <a:solidFill>
              <a:srgbClr val="7030A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4889941" y="990601"/>
            <a:ext cx="971156" cy="1022704"/>
          </a:xfrm>
          <a:prstGeom prst="ellipse">
            <a:avLst/>
          </a:prstGeom>
          <a:gradFill rotWithShape="0">
            <a:gsLst>
              <a:gs pos="0">
                <a:schemeClr val="bg1">
                  <a:lumMod val="95000"/>
                </a:schemeClr>
              </a:gs>
              <a:gs pos="100000">
                <a:schemeClr val="accent6">
                  <a:lumMod val="60000"/>
                  <a:lumOff val="40000"/>
                </a:schemeClr>
              </a:gs>
            </a:gsLst>
            <a:path path="shape">
              <a:fillToRect l="50000" t="50000" r="50000" b="50000"/>
            </a:path>
          </a:gradFill>
          <a:ln w="12700">
            <a:solidFill>
              <a:schemeClr val="accent6">
                <a:lumMod val="75000"/>
              </a:schemeClr>
            </a:solidFill>
            <a:round/>
            <a:headEnd/>
            <a:tailEnd/>
          </a:ln>
          <a:effectLst/>
        </p:spPr>
        <p:txBody>
          <a:bodyPr wrap="none" anchor="ctr"/>
          <a:lstStyle/>
          <a:p>
            <a:pPr algn="ctr" fontAlgn="auto">
              <a:spcBef>
                <a:spcPts val="0"/>
              </a:spcBef>
              <a:spcAft>
                <a:spcPts val="0"/>
              </a:spcAft>
              <a:defRPr/>
            </a:pPr>
            <a:r>
              <a:rPr lang="en-US" dirty="0" err="1" smtClean="0">
                <a:solidFill>
                  <a:prstClr val="black"/>
                </a:solidFill>
                <a:latin typeface="Cambria Math" pitchFamily="18" charset="0"/>
                <a:ea typeface="Cambria Math" pitchFamily="18" charset="0"/>
              </a:rPr>
              <a:t>Var</a:t>
            </a:r>
            <a:r>
              <a:rPr lang="en-US" dirty="0" smtClean="0">
                <a:solidFill>
                  <a:prstClr val="black"/>
                </a:solidFill>
                <a:latin typeface="Cambria Math" pitchFamily="18" charset="0"/>
                <a:ea typeface="Cambria Math" pitchFamily="18" charset="0"/>
              </a:rPr>
              <a:t> 1</a:t>
            </a:r>
          </a:p>
        </p:txBody>
      </p:sp>
      <p:sp>
        <p:nvSpPr>
          <p:cNvPr id="34" name="Oval 33"/>
          <p:cNvSpPr/>
          <p:nvPr/>
        </p:nvSpPr>
        <p:spPr>
          <a:xfrm>
            <a:off x="7791847" y="990601"/>
            <a:ext cx="971156" cy="1022704"/>
          </a:xfrm>
          <a:prstGeom prst="ellipse">
            <a:avLst/>
          </a:prstGeom>
          <a:gradFill rotWithShape="0">
            <a:gsLst>
              <a:gs pos="0">
                <a:schemeClr val="bg1">
                  <a:lumMod val="95000"/>
                </a:schemeClr>
              </a:gs>
              <a:gs pos="100000">
                <a:schemeClr val="accent6">
                  <a:lumMod val="60000"/>
                  <a:lumOff val="40000"/>
                </a:schemeClr>
              </a:gs>
            </a:gsLst>
            <a:path path="shape">
              <a:fillToRect l="50000" t="50000" r="50000" b="50000"/>
            </a:path>
          </a:gradFill>
          <a:ln w="12700">
            <a:solidFill>
              <a:schemeClr val="accent6">
                <a:lumMod val="75000"/>
              </a:schemeClr>
            </a:solidFill>
            <a:round/>
            <a:headEnd/>
            <a:tailEnd/>
          </a:ln>
          <a:effectLst/>
        </p:spPr>
        <p:txBody>
          <a:bodyPr wrap="none" anchor="ctr"/>
          <a:lstStyle/>
          <a:p>
            <a:pPr algn="ctr" fontAlgn="auto">
              <a:spcBef>
                <a:spcPts val="0"/>
              </a:spcBef>
              <a:spcAft>
                <a:spcPts val="0"/>
              </a:spcAft>
              <a:defRPr/>
            </a:pPr>
            <a:r>
              <a:rPr lang="en-US" dirty="0" err="1" smtClean="0">
                <a:solidFill>
                  <a:prstClr val="black"/>
                </a:solidFill>
                <a:latin typeface="Cambria Math" pitchFamily="18" charset="0"/>
                <a:ea typeface="Cambria Math" pitchFamily="18" charset="0"/>
              </a:rPr>
              <a:t>Var</a:t>
            </a:r>
            <a:r>
              <a:rPr lang="en-US" dirty="0" smtClean="0">
                <a:solidFill>
                  <a:prstClr val="black"/>
                </a:solidFill>
                <a:latin typeface="Cambria Math" pitchFamily="18" charset="0"/>
                <a:ea typeface="Cambria Math" pitchFamily="18" charset="0"/>
              </a:rPr>
              <a:t> 3</a:t>
            </a:r>
          </a:p>
        </p:txBody>
      </p:sp>
      <p:sp>
        <p:nvSpPr>
          <p:cNvPr id="35" name="Oval 34"/>
          <p:cNvSpPr/>
          <p:nvPr/>
        </p:nvSpPr>
        <p:spPr>
          <a:xfrm>
            <a:off x="4889941" y="2884498"/>
            <a:ext cx="971156" cy="1022704"/>
          </a:xfrm>
          <a:prstGeom prst="ellipse">
            <a:avLst/>
          </a:prstGeom>
          <a:gradFill rotWithShape="0">
            <a:gsLst>
              <a:gs pos="0">
                <a:schemeClr val="bg1">
                  <a:lumMod val="95000"/>
                </a:schemeClr>
              </a:gs>
              <a:gs pos="100000">
                <a:schemeClr val="accent6">
                  <a:lumMod val="60000"/>
                  <a:lumOff val="40000"/>
                </a:schemeClr>
              </a:gs>
            </a:gsLst>
            <a:path path="shape">
              <a:fillToRect l="50000" t="50000" r="50000" b="50000"/>
            </a:path>
          </a:gradFill>
          <a:ln w="12700">
            <a:solidFill>
              <a:schemeClr val="accent6">
                <a:lumMod val="75000"/>
              </a:schemeClr>
            </a:solidFill>
            <a:round/>
            <a:headEnd/>
            <a:tailEnd/>
          </a:ln>
          <a:effectLst/>
        </p:spPr>
        <p:txBody>
          <a:bodyPr wrap="none" anchor="ctr"/>
          <a:lstStyle/>
          <a:p>
            <a:pPr algn="ctr">
              <a:defRPr/>
            </a:pPr>
            <a:r>
              <a:rPr lang="en-US" dirty="0" err="1" smtClean="0">
                <a:solidFill>
                  <a:prstClr val="black"/>
                </a:solidFill>
                <a:latin typeface="Cambria Math" pitchFamily="18" charset="0"/>
                <a:ea typeface="Cambria Math" pitchFamily="18" charset="0"/>
              </a:rPr>
              <a:t>Var</a:t>
            </a:r>
            <a:r>
              <a:rPr lang="en-US" dirty="0" smtClean="0">
                <a:solidFill>
                  <a:prstClr val="black"/>
                </a:solidFill>
                <a:latin typeface="Cambria Math" pitchFamily="18" charset="0"/>
                <a:ea typeface="Cambria Math" pitchFamily="18" charset="0"/>
              </a:rPr>
              <a:t> 2</a:t>
            </a:r>
          </a:p>
        </p:txBody>
      </p:sp>
      <p:sp>
        <p:nvSpPr>
          <p:cNvPr id="36" name="Oval 35"/>
          <p:cNvSpPr/>
          <p:nvPr/>
        </p:nvSpPr>
        <p:spPr>
          <a:xfrm>
            <a:off x="7791847" y="2884498"/>
            <a:ext cx="971156" cy="1022704"/>
          </a:xfrm>
          <a:prstGeom prst="ellipse">
            <a:avLst/>
          </a:prstGeom>
          <a:gradFill rotWithShape="0">
            <a:gsLst>
              <a:gs pos="0">
                <a:schemeClr val="bg1">
                  <a:lumMod val="95000"/>
                </a:schemeClr>
              </a:gs>
              <a:gs pos="100000">
                <a:schemeClr val="accent6">
                  <a:lumMod val="60000"/>
                  <a:lumOff val="40000"/>
                </a:schemeClr>
              </a:gs>
            </a:gsLst>
            <a:path path="shape">
              <a:fillToRect l="50000" t="50000" r="50000" b="50000"/>
            </a:path>
          </a:gradFill>
          <a:ln w="12700">
            <a:solidFill>
              <a:schemeClr val="accent6">
                <a:lumMod val="75000"/>
              </a:schemeClr>
            </a:solidFill>
            <a:round/>
            <a:headEnd/>
            <a:tailEnd/>
          </a:ln>
          <a:effectLst/>
        </p:spPr>
        <p:txBody>
          <a:bodyPr wrap="none" anchor="ctr"/>
          <a:lstStyle/>
          <a:p>
            <a:pPr algn="ctr">
              <a:defRPr/>
            </a:pPr>
            <a:r>
              <a:rPr lang="en-US" dirty="0" err="1" smtClean="0">
                <a:solidFill>
                  <a:prstClr val="black"/>
                </a:solidFill>
                <a:latin typeface="Cambria Math" pitchFamily="18" charset="0"/>
                <a:ea typeface="Cambria Math" pitchFamily="18" charset="0"/>
              </a:rPr>
              <a:t>Var</a:t>
            </a:r>
            <a:r>
              <a:rPr lang="en-US" dirty="0" smtClean="0">
                <a:solidFill>
                  <a:prstClr val="black"/>
                </a:solidFill>
                <a:latin typeface="Cambria Math" pitchFamily="18" charset="0"/>
                <a:ea typeface="Cambria Math" pitchFamily="18" charset="0"/>
              </a:rPr>
              <a:t> 4</a:t>
            </a:r>
          </a:p>
        </p:txBody>
      </p:sp>
      <p:cxnSp>
        <p:nvCxnSpPr>
          <p:cNvPr id="37" name="Shape 19"/>
          <p:cNvCxnSpPr>
            <a:stCxn id="34" idx="7"/>
            <a:endCxn id="34" idx="6"/>
          </p:cNvCxnSpPr>
          <p:nvPr/>
        </p:nvCxnSpPr>
        <p:spPr>
          <a:xfrm rot="16200000" flipH="1">
            <a:off x="8511100" y="1250051"/>
            <a:ext cx="361581" cy="142222"/>
          </a:xfrm>
          <a:prstGeom prst="curvedConnector4">
            <a:avLst>
              <a:gd name="adj1" fmla="val -46232"/>
              <a:gd name="adj2" fmla="val 221936"/>
            </a:avLst>
          </a:prstGeom>
          <a:ln w="88900">
            <a:solidFill>
              <a:srgbClr val="7030A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8" name="Shape 37"/>
          <p:cNvCxnSpPr>
            <a:stCxn id="36" idx="6"/>
            <a:endCxn id="36" idx="5"/>
          </p:cNvCxnSpPr>
          <p:nvPr/>
        </p:nvCxnSpPr>
        <p:spPr>
          <a:xfrm flipH="1">
            <a:off x="8620781" y="3395850"/>
            <a:ext cx="142222" cy="361581"/>
          </a:xfrm>
          <a:prstGeom prst="curvedConnector4">
            <a:avLst>
              <a:gd name="adj1" fmla="val -191614"/>
              <a:gd name="adj2" fmla="val 152645"/>
            </a:avLst>
          </a:prstGeom>
          <a:ln w="88900">
            <a:solidFill>
              <a:srgbClr val="7030A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34" idx="4"/>
            <a:endCxn id="36" idx="0"/>
          </p:cNvCxnSpPr>
          <p:nvPr/>
        </p:nvCxnSpPr>
        <p:spPr>
          <a:xfrm rot="5400000">
            <a:off x="7841829" y="2449004"/>
            <a:ext cx="871193" cy="1205"/>
          </a:xfrm>
          <a:prstGeom prst="straightConnector1">
            <a:avLst/>
          </a:prstGeom>
          <a:ln w="63500" cmpd="sng">
            <a:solidFill>
              <a:srgbClr val="7030A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34" idx="2"/>
            <a:endCxn id="33" idx="6"/>
          </p:cNvCxnSpPr>
          <p:nvPr/>
        </p:nvCxnSpPr>
        <p:spPr>
          <a:xfrm rot="10800000">
            <a:off x="5861097" y="1501953"/>
            <a:ext cx="1930751" cy="1410"/>
          </a:xfrm>
          <a:prstGeom prst="straightConnector1">
            <a:avLst/>
          </a:prstGeom>
          <a:ln w="63500" cmpd="sng">
            <a:solidFill>
              <a:srgbClr val="7030A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41" name="Shape 40"/>
          <p:cNvCxnSpPr>
            <a:stCxn id="35" idx="2"/>
            <a:endCxn id="35" idx="3"/>
          </p:cNvCxnSpPr>
          <p:nvPr/>
        </p:nvCxnSpPr>
        <p:spPr>
          <a:xfrm rot="10800000" flipH="1" flipV="1">
            <a:off x="4889940" y="3395849"/>
            <a:ext cx="142222" cy="361581"/>
          </a:xfrm>
          <a:prstGeom prst="curvedConnector4">
            <a:avLst>
              <a:gd name="adj1" fmla="val -121936"/>
              <a:gd name="adj2" fmla="val 133404"/>
            </a:avLst>
          </a:prstGeom>
          <a:ln w="88900">
            <a:solidFill>
              <a:srgbClr val="7030A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2" name="Shape 41"/>
          <p:cNvCxnSpPr>
            <a:stCxn id="33" idx="1"/>
            <a:endCxn id="33" idx="2"/>
          </p:cNvCxnSpPr>
          <p:nvPr/>
        </p:nvCxnSpPr>
        <p:spPr>
          <a:xfrm rot="16200000" flipH="1" flipV="1">
            <a:off x="4780261" y="1250051"/>
            <a:ext cx="361581" cy="142222"/>
          </a:xfrm>
          <a:prstGeom prst="curvedConnector4">
            <a:avLst>
              <a:gd name="adj1" fmla="val -30489"/>
              <a:gd name="adj2" fmla="val 221936"/>
            </a:avLst>
          </a:prstGeom>
          <a:ln w="88900">
            <a:solidFill>
              <a:srgbClr val="7030A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51" name="Oval 50"/>
          <p:cNvSpPr/>
          <p:nvPr/>
        </p:nvSpPr>
        <p:spPr>
          <a:xfrm>
            <a:off x="6404481" y="3890968"/>
            <a:ext cx="971156" cy="1022704"/>
          </a:xfrm>
          <a:prstGeom prst="ellipse">
            <a:avLst/>
          </a:prstGeom>
          <a:gradFill rotWithShape="0">
            <a:gsLst>
              <a:gs pos="0">
                <a:schemeClr val="bg1">
                  <a:lumMod val="95000"/>
                </a:schemeClr>
              </a:gs>
              <a:gs pos="100000">
                <a:schemeClr val="accent6">
                  <a:lumMod val="60000"/>
                  <a:lumOff val="40000"/>
                </a:schemeClr>
              </a:gs>
            </a:gsLst>
            <a:path path="shape">
              <a:fillToRect l="50000" t="50000" r="50000" b="50000"/>
            </a:path>
          </a:gradFill>
          <a:ln w="12700">
            <a:solidFill>
              <a:schemeClr val="accent6">
                <a:lumMod val="75000"/>
              </a:schemeClr>
            </a:solidFill>
            <a:round/>
            <a:headEnd/>
            <a:tailEnd/>
          </a:ln>
          <a:effectLst/>
        </p:spPr>
        <p:txBody>
          <a:bodyPr wrap="none" anchor="ctr"/>
          <a:lstStyle/>
          <a:p>
            <a:pPr algn="ctr" fontAlgn="auto">
              <a:spcBef>
                <a:spcPts val="0"/>
              </a:spcBef>
              <a:spcAft>
                <a:spcPts val="0"/>
              </a:spcAft>
              <a:defRPr/>
            </a:pPr>
            <a:r>
              <a:rPr lang="en-US" dirty="0" err="1" smtClean="0">
                <a:solidFill>
                  <a:prstClr val="black"/>
                </a:solidFill>
                <a:latin typeface="Cambria Math" pitchFamily="18" charset="0"/>
                <a:ea typeface="Cambria Math" pitchFamily="18" charset="0"/>
              </a:rPr>
              <a:t>Var</a:t>
            </a:r>
            <a:r>
              <a:rPr lang="en-US" dirty="0" smtClean="0">
                <a:solidFill>
                  <a:prstClr val="black"/>
                </a:solidFill>
                <a:latin typeface="Cambria Math" pitchFamily="18" charset="0"/>
                <a:ea typeface="Cambria Math" pitchFamily="18" charset="0"/>
              </a:rPr>
              <a:t> 5</a:t>
            </a:r>
          </a:p>
        </p:txBody>
      </p:sp>
      <p:cxnSp>
        <p:nvCxnSpPr>
          <p:cNvPr id="52" name="Shape 36"/>
          <p:cNvCxnSpPr/>
          <p:nvPr/>
        </p:nvCxnSpPr>
        <p:spPr>
          <a:xfrm rot="5400000" flipH="1">
            <a:off x="6643496" y="4681603"/>
            <a:ext cx="149771" cy="343356"/>
          </a:xfrm>
          <a:prstGeom prst="curvedConnector3">
            <a:avLst>
              <a:gd name="adj1" fmla="val -158713"/>
            </a:avLst>
          </a:prstGeom>
          <a:ln w="88900">
            <a:solidFill>
              <a:srgbClr val="7030A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rot="16200000" flipH="1">
            <a:off x="6359399" y="1235769"/>
            <a:ext cx="1156242" cy="2292639"/>
          </a:xfrm>
          <a:prstGeom prst="straightConnector1">
            <a:avLst/>
          </a:prstGeom>
          <a:ln w="63500">
            <a:solidFill>
              <a:schemeClr val="accent2">
                <a:lumMod val="7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endCxn id="35" idx="4"/>
          </p:cNvCxnSpPr>
          <p:nvPr/>
        </p:nvCxnSpPr>
        <p:spPr>
          <a:xfrm rot="5400000" flipH="1" flipV="1">
            <a:off x="5165098" y="4094500"/>
            <a:ext cx="397718" cy="23123"/>
          </a:xfrm>
          <a:prstGeom prst="straightConnector1">
            <a:avLst/>
          </a:prstGeom>
          <a:ln w="63500">
            <a:solidFill>
              <a:schemeClr val="accent2">
                <a:lumMod val="75000"/>
              </a:schemeClr>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35" idx="5"/>
            <a:endCxn id="51" idx="1"/>
          </p:cNvCxnSpPr>
          <p:nvPr/>
        </p:nvCxnSpPr>
        <p:spPr>
          <a:xfrm rot="16200000" flipH="1">
            <a:off x="5991135" y="3485170"/>
            <a:ext cx="283308" cy="827830"/>
          </a:xfrm>
          <a:prstGeom prst="straightConnector1">
            <a:avLst/>
          </a:prstGeom>
          <a:ln w="63500">
            <a:solidFill>
              <a:schemeClr val="accent2">
                <a:lumMod val="75000"/>
              </a:schemeClr>
            </a:solidFill>
            <a:prstDash val="sysDot"/>
            <a:tailEnd type="diamond"/>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34" idx="3"/>
            <a:endCxn id="51" idx="0"/>
          </p:cNvCxnSpPr>
          <p:nvPr/>
        </p:nvCxnSpPr>
        <p:spPr>
          <a:xfrm rot="5400000">
            <a:off x="6398348" y="2355247"/>
            <a:ext cx="2027434" cy="1044010"/>
          </a:xfrm>
          <a:prstGeom prst="straightConnector1">
            <a:avLst/>
          </a:prstGeom>
          <a:ln w="63500" cmpd="sng">
            <a:solidFill>
              <a:srgbClr val="7030A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0" y="773668"/>
            <a:ext cx="4419600" cy="369332"/>
          </a:xfrm>
          <a:prstGeom prst="rect">
            <a:avLst/>
          </a:prstGeom>
          <a:noFill/>
        </p:spPr>
        <p:txBody>
          <a:bodyPr wrap="square" rtlCol="0">
            <a:spAutoFit/>
          </a:bodyPr>
          <a:lstStyle/>
          <a:p>
            <a:pPr algn="ctr"/>
            <a:r>
              <a:rPr lang="en-US" dirty="0" smtClean="0">
                <a:latin typeface="Tw Cen MT" pitchFamily="34" charset="0"/>
              </a:rPr>
              <a:t>Subgroup1 </a:t>
            </a:r>
          </a:p>
        </p:txBody>
      </p:sp>
      <p:sp>
        <p:nvSpPr>
          <p:cNvPr id="82" name="TextBox 81"/>
          <p:cNvSpPr txBox="1"/>
          <p:nvPr/>
        </p:nvSpPr>
        <p:spPr>
          <a:xfrm>
            <a:off x="4724400" y="773668"/>
            <a:ext cx="4267200" cy="369332"/>
          </a:xfrm>
          <a:prstGeom prst="rect">
            <a:avLst/>
          </a:prstGeom>
          <a:noFill/>
        </p:spPr>
        <p:txBody>
          <a:bodyPr wrap="square" rtlCol="0">
            <a:spAutoFit/>
          </a:bodyPr>
          <a:lstStyle/>
          <a:p>
            <a:pPr algn="ctr"/>
            <a:r>
              <a:rPr lang="en-US" dirty="0" smtClean="0">
                <a:latin typeface="Tw Cen MT" pitchFamily="34" charset="0"/>
              </a:rPr>
              <a:t>Subgroup 2</a:t>
            </a:r>
          </a:p>
        </p:txBody>
      </p:sp>
      <p:sp>
        <p:nvSpPr>
          <p:cNvPr id="2" name="TextBox 1"/>
          <p:cNvSpPr txBox="1"/>
          <p:nvPr/>
        </p:nvSpPr>
        <p:spPr>
          <a:xfrm>
            <a:off x="1523999" y="1828801"/>
            <a:ext cx="780921" cy="369332"/>
          </a:xfrm>
          <a:prstGeom prst="rect">
            <a:avLst/>
          </a:prstGeom>
          <a:noFill/>
        </p:spPr>
        <p:txBody>
          <a:bodyPr wrap="square" rtlCol="0">
            <a:spAutoFit/>
          </a:bodyPr>
          <a:lstStyle/>
          <a:p>
            <a:r>
              <a:rPr lang="en-US" dirty="0"/>
              <a:t>9</a:t>
            </a:r>
            <a:r>
              <a:rPr lang="en-US" dirty="0" smtClean="0"/>
              <a:t>8%</a:t>
            </a:r>
            <a:endParaRPr lang="en-US" dirty="0"/>
          </a:p>
        </p:txBody>
      </p:sp>
      <p:sp>
        <p:nvSpPr>
          <p:cNvPr id="46" name="TextBox 45"/>
          <p:cNvSpPr txBox="1"/>
          <p:nvPr/>
        </p:nvSpPr>
        <p:spPr>
          <a:xfrm>
            <a:off x="4985058" y="4359523"/>
            <a:ext cx="780921" cy="369332"/>
          </a:xfrm>
          <a:prstGeom prst="rect">
            <a:avLst/>
          </a:prstGeom>
          <a:noFill/>
        </p:spPr>
        <p:txBody>
          <a:bodyPr wrap="square" rtlCol="0">
            <a:spAutoFit/>
          </a:bodyPr>
          <a:lstStyle/>
          <a:p>
            <a:r>
              <a:rPr lang="en-US" dirty="0"/>
              <a:t>9</a:t>
            </a:r>
            <a:r>
              <a:rPr lang="en-US" dirty="0" smtClean="0"/>
              <a:t>4%</a:t>
            </a:r>
            <a:endParaRPr lang="en-US" dirty="0"/>
          </a:p>
        </p:txBody>
      </p:sp>
      <p:sp>
        <p:nvSpPr>
          <p:cNvPr id="47" name="TextBox 46"/>
          <p:cNvSpPr txBox="1"/>
          <p:nvPr/>
        </p:nvSpPr>
        <p:spPr>
          <a:xfrm>
            <a:off x="5861097" y="3498374"/>
            <a:ext cx="780921" cy="369332"/>
          </a:xfrm>
          <a:prstGeom prst="rect">
            <a:avLst/>
          </a:prstGeom>
          <a:noFill/>
        </p:spPr>
        <p:txBody>
          <a:bodyPr wrap="square" rtlCol="0">
            <a:spAutoFit/>
          </a:bodyPr>
          <a:lstStyle/>
          <a:p>
            <a:r>
              <a:rPr lang="en-US" dirty="0"/>
              <a:t>9</a:t>
            </a:r>
            <a:r>
              <a:rPr lang="en-US" dirty="0" smtClean="0"/>
              <a:t>4%</a:t>
            </a:r>
            <a:endParaRPr lang="en-US" dirty="0"/>
          </a:p>
        </p:txBody>
      </p:sp>
      <p:sp>
        <p:nvSpPr>
          <p:cNvPr id="48" name="TextBox 47"/>
          <p:cNvSpPr txBox="1"/>
          <p:nvPr/>
        </p:nvSpPr>
        <p:spPr>
          <a:xfrm>
            <a:off x="7543610" y="2392421"/>
            <a:ext cx="780921" cy="369332"/>
          </a:xfrm>
          <a:prstGeom prst="rect">
            <a:avLst/>
          </a:prstGeom>
          <a:noFill/>
        </p:spPr>
        <p:txBody>
          <a:bodyPr wrap="square" rtlCol="0">
            <a:spAutoFit/>
          </a:bodyPr>
          <a:lstStyle/>
          <a:p>
            <a:r>
              <a:rPr lang="en-US" dirty="0"/>
              <a:t>9</a:t>
            </a:r>
            <a:r>
              <a:rPr lang="en-US" dirty="0" smtClean="0"/>
              <a:t>6%</a:t>
            </a:r>
            <a:endParaRPr lang="en-US" dirty="0"/>
          </a:p>
        </p:txBody>
      </p:sp>
      <p:sp>
        <p:nvSpPr>
          <p:cNvPr id="49" name="TextBox 48"/>
          <p:cNvSpPr txBox="1"/>
          <p:nvPr/>
        </p:nvSpPr>
        <p:spPr>
          <a:xfrm>
            <a:off x="3048000" y="697468"/>
            <a:ext cx="780921" cy="369332"/>
          </a:xfrm>
          <a:prstGeom prst="rect">
            <a:avLst/>
          </a:prstGeom>
          <a:noFill/>
        </p:spPr>
        <p:txBody>
          <a:bodyPr wrap="square" rtlCol="0">
            <a:spAutoFit/>
          </a:bodyPr>
          <a:lstStyle/>
          <a:p>
            <a:r>
              <a:rPr lang="en-US" dirty="0"/>
              <a:t>9</a:t>
            </a:r>
            <a:r>
              <a:rPr lang="en-US" dirty="0" smtClean="0"/>
              <a:t>6%</a:t>
            </a:r>
            <a:endParaRPr lang="en-US" dirty="0"/>
          </a:p>
        </p:txBody>
      </p:sp>
      <p:sp>
        <p:nvSpPr>
          <p:cNvPr id="58" name="TextBox 57"/>
          <p:cNvSpPr txBox="1"/>
          <p:nvPr/>
        </p:nvSpPr>
        <p:spPr>
          <a:xfrm>
            <a:off x="2891535" y="3910009"/>
            <a:ext cx="780921" cy="369332"/>
          </a:xfrm>
          <a:prstGeom prst="rect">
            <a:avLst/>
          </a:prstGeom>
          <a:noFill/>
        </p:spPr>
        <p:txBody>
          <a:bodyPr wrap="square" rtlCol="0">
            <a:spAutoFit/>
          </a:bodyPr>
          <a:lstStyle/>
          <a:p>
            <a:r>
              <a:rPr lang="en-US" dirty="0" smtClean="0"/>
              <a:t>100%</a:t>
            </a:r>
            <a:endParaRPr lang="en-US" dirty="0"/>
          </a:p>
        </p:txBody>
      </p:sp>
      <p:cxnSp>
        <p:nvCxnSpPr>
          <p:cNvPr id="54" name="Straight Arrow Connector 53"/>
          <p:cNvCxnSpPr/>
          <p:nvPr/>
        </p:nvCxnSpPr>
        <p:spPr>
          <a:xfrm flipH="1">
            <a:off x="2514600" y="3576640"/>
            <a:ext cx="767396" cy="333369"/>
          </a:xfrm>
          <a:prstGeom prst="straightConnector1">
            <a:avLst/>
          </a:prstGeom>
          <a:ln w="9525" cap="rnd">
            <a:solidFill>
              <a:schemeClr val="accent4">
                <a:lumMod val="75000"/>
              </a:schemeClr>
            </a:solidFill>
            <a:prstDash val="sysDot"/>
            <a:round/>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35" idx="0"/>
            <a:endCxn id="33" idx="4"/>
          </p:cNvCxnSpPr>
          <p:nvPr/>
        </p:nvCxnSpPr>
        <p:spPr>
          <a:xfrm flipV="1">
            <a:off x="5375519" y="2013305"/>
            <a:ext cx="0" cy="871193"/>
          </a:xfrm>
          <a:prstGeom prst="straightConnector1">
            <a:avLst/>
          </a:prstGeom>
          <a:ln w="9525" cap="rnd">
            <a:solidFill>
              <a:schemeClr val="accent4">
                <a:lumMod val="75000"/>
              </a:schemeClr>
            </a:solidFill>
            <a:prstDash val="sysDot"/>
            <a:round/>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51" idx="7"/>
            <a:endCxn id="36" idx="3"/>
          </p:cNvCxnSpPr>
          <p:nvPr/>
        </p:nvCxnSpPr>
        <p:spPr>
          <a:xfrm flipV="1">
            <a:off x="7233414" y="3757430"/>
            <a:ext cx="700656" cy="283310"/>
          </a:xfrm>
          <a:prstGeom prst="straightConnector1">
            <a:avLst/>
          </a:prstGeom>
          <a:ln w="9525" cap="rnd">
            <a:solidFill>
              <a:schemeClr val="accent4">
                <a:lumMod val="75000"/>
              </a:schemeClr>
            </a:solidFill>
            <a:prstDash val="sysDot"/>
            <a:round/>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flipH="1">
            <a:off x="2514600" y="1956365"/>
            <a:ext cx="990600" cy="1953644"/>
          </a:xfrm>
          <a:prstGeom prst="straightConnector1">
            <a:avLst/>
          </a:prstGeom>
          <a:ln w="9525" cap="rnd">
            <a:solidFill>
              <a:schemeClr val="accent4">
                <a:lumMod val="75000"/>
              </a:schemeClr>
            </a:solidFill>
            <a:prstDash val="sysDot"/>
            <a:round/>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stCxn id="6" idx="4"/>
            <a:endCxn id="9" idx="2"/>
          </p:cNvCxnSpPr>
          <p:nvPr/>
        </p:nvCxnSpPr>
        <p:spPr>
          <a:xfrm>
            <a:off x="790380" y="2013305"/>
            <a:ext cx="2416328" cy="1382545"/>
          </a:xfrm>
          <a:prstGeom prst="straightConnector1">
            <a:avLst/>
          </a:prstGeom>
          <a:ln w="9525" cap="rnd">
            <a:solidFill>
              <a:schemeClr val="accent4">
                <a:lumMod val="75000"/>
              </a:schemeClr>
            </a:solidFill>
            <a:prstDash val="sysDot"/>
            <a:round/>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stCxn id="9" idx="1"/>
          </p:cNvCxnSpPr>
          <p:nvPr/>
        </p:nvCxnSpPr>
        <p:spPr>
          <a:xfrm flipH="1" flipV="1">
            <a:off x="1133735" y="1803967"/>
            <a:ext cx="2215196" cy="1230303"/>
          </a:xfrm>
          <a:prstGeom prst="straightConnector1">
            <a:avLst/>
          </a:prstGeom>
          <a:ln w="9525" cap="rnd">
            <a:solidFill>
              <a:schemeClr val="accent4">
                <a:lumMod val="75000"/>
              </a:schemeClr>
            </a:solidFill>
            <a:prstDash val="solid"/>
            <a:round/>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flipV="1">
            <a:off x="8458200" y="2014010"/>
            <a:ext cx="0" cy="863242"/>
          </a:xfrm>
          <a:prstGeom prst="straightConnector1">
            <a:avLst/>
          </a:prstGeom>
          <a:ln w="9525" cap="rnd">
            <a:solidFill>
              <a:schemeClr val="accent4">
                <a:lumMod val="75000"/>
              </a:schemeClr>
            </a:solidFill>
            <a:prstDash val="sysDot"/>
            <a:round/>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a:stCxn id="36" idx="1"/>
            <a:endCxn id="33" idx="5"/>
          </p:cNvCxnSpPr>
          <p:nvPr/>
        </p:nvCxnSpPr>
        <p:spPr>
          <a:xfrm flipH="1" flipV="1">
            <a:off x="5718874" y="1863533"/>
            <a:ext cx="2215196" cy="1170737"/>
          </a:xfrm>
          <a:prstGeom prst="straightConnector1">
            <a:avLst/>
          </a:prstGeom>
          <a:ln w="9525" cap="rnd" cmpd="sng">
            <a:solidFill>
              <a:schemeClr val="accent4">
                <a:lumMod val="75000"/>
              </a:schemeClr>
            </a:solidFill>
            <a:prstDash val="solid"/>
            <a:round/>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flipH="1" flipV="1">
            <a:off x="7244198" y="4776798"/>
            <a:ext cx="109817" cy="273747"/>
          </a:xfrm>
          <a:prstGeom prst="straightConnector1">
            <a:avLst/>
          </a:prstGeom>
          <a:ln w="12700">
            <a:solidFill>
              <a:schemeClr val="accent4">
                <a:lumMod val="75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65" name="Rectangle 64"/>
          <p:cNvSpPr/>
          <p:nvPr/>
        </p:nvSpPr>
        <p:spPr>
          <a:xfrm>
            <a:off x="0" y="5353050"/>
            <a:ext cx="9144000" cy="971550"/>
          </a:xfrm>
          <a:prstGeom prst="rect">
            <a:avLst/>
          </a:prstGeom>
          <a:solidFill>
            <a:schemeClr val="accent5">
              <a:lumMod val="60000"/>
              <a:lumOff val="4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w Cen MT" pitchFamily="34" charset="0"/>
            </a:endParaRPr>
          </a:p>
        </p:txBody>
      </p:sp>
      <p:sp>
        <p:nvSpPr>
          <p:cNvPr id="66" name="TextBox 65"/>
          <p:cNvSpPr txBox="1">
            <a:spLocks noChangeArrowheads="1"/>
          </p:cNvSpPr>
          <p:nvPr/>
        </p:nvSpPr>
        <p:spPr bwMode="auto">
          <a:xfrm>
            <a:off x="0" y="5325070"/>
            <a:ext cx="9144000" cy="923330"/>
          </a:xfrm>
          <a:prstGeom prst="rect">
            <a:avLst/>
          </a:prstGeom>
          <a:noFill/>
          <a:ln w="9525">
            <a:noFill/>
            <a:miter lim="800000"/>
            <a:headEnd/>
            <a:tailEnd/>
          </a:ln>
        </p:spPr>
        <p:txBody>
          <a:bodyPr wrap="square">
            <a:spAutoFit/>
          </a:bodyPr>
          <a:lstStyle/>
          <a:p>
            <a:pPr fontAlgn="auto">
              <a:spcBef>
                <a:spcPts val="0"/>
              </a:spcBef>
              <a:spcAft>
                <a:spcPts val="0"/>
              </a:spcAft>
            </a:pPr>
            <a:r>
              <a:rPr lang="en-US" u="sng" dirty="0">
                <a:solidFill>
                  <a:prstClr val="black"/>
                </a:solidFill>
                <a:latin typeface="Tw Cen MT" pitchFamily="34" charset="0"/>
              </a:rPr>
              <a:t>Legend</a:t>
            </a:r>
            <a:r>
              <a:rPr lang="en-US" u="sng" dirty="0" smtClean="0">
                <a:solidFill>
                  <a:prstClr val="black"/>
                </a:solidFill>
                <a:latin typeface="Tw Cen MT" pitchFamily="34" charset="0"/>
              </a:rPr>
              <a:t>:</a:t>
            </a:r>
            <a:r>
              <a:rPr lang="en-US" dirty="0" smtClean="0">
                <a:solidFill>
                  <a:prstClr val="black"/>
                </a:solidFill>
                <a:latin typeface="Tw Cen MT" pitchFamily="34" charset="0"/>
              </a:rPr>
              <a:t>   Line width corresponds to freq. 	False Positive		Group (100%)</a:t>
            </a:r>
            <a:endParaRPr lang="en-US" u="sng" dirty="0">
              <a:solidFill>
                <a:prstClr val="black"/>
              </a:solidFill>
              <a:latin typeface="Tw Cen MT" pitchFamily="34" charset="0"/>
            </a:endParaRPr>
          </a:p>
          <a:p>
            <a:pPr fontAlgn="auto">
              <a:spcBef>
                <a:spcPts val="0"/>
              </a:spcBef>
              <a:spcAft>
                <a:spcPts val="0"/>
              </a:spcAft>
            </a:pPr>
            <a:r>
              <a:rPr lang="en-US" dirty="0">
                <a:solidFill>
                  <a:prstClr val="black"/>
                </a:solidFill>
                <a:latin typeface="Tw Cen MT" pitchFamily="34" charset="0"/>
              </a:rPr>
              <a:t> </a:t>
            </a:r>
            <a:r>
              <a:rPr lang="en-US" dirty="0" smtClean="0">
                <a:solidFill>
                  <a:prstClr val="black"/>
                </a:solidFill>
                <a:latin typeface="Tw Cen MT" pitchFamily="34" charset="0"/>
              </a:rPr>
              <a:t>       	Contemp. Effects    	  	        	Lagged Effects		Subgroup1        	Direct Input Effects 			Bilinear Effects		Subgroup 2</a:t>
            </a:r>
          </a:p>
        </p:txBody>
      </p:sp>
      <p:cxnSp>
        <p:nvCxnSpPr>
          <p:cNvPr id="67" name="Straight Arrow Connector 66"/>
          <p:cNvCxnSpPr/>
          <p:nvPr/>
        </p:nvCxnSpPr>
        <p:spPr>
          <a:xfrm rot="10800000">
            <a:off x="3886200" y="5791200"/>
            <a:ext cx="685799" cy="1588"/>
          </a:xfrm>
          <a:prstGeom prst="straightConnector1">
            <a:avLst/>
          </a:prstGeom>
          <a:ln w="635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10800000">
            <a:off x="304802" y="5791200"/>
            <a:ext cx="533399" cy="1588"/>
          </a:xfrm>
          <a:prstGeom prst="straightConnector1">
            <a:avLst/>
          </a:prstGeom>
          <a:ln w="63500" cmpd="sng">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rot="10800000">
            <a:off x="381000" y="6096000"/>
            <a:ext cx="457200" cy="1588"/>
          </a:xfrm>
          <a:prstGeom prst="straightConnector1">
            <a:avLst/>
          </a:prstGeom>
          <a:ln w="63500">
            <a:solidFill>
              <a:schemeClr val="tx1"/>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rot="10800000">
            <a:off x="4038601" y="6096000"/>
            <a:ext cx="457200" cy="1588"/>
          </a:xfrm>
          <a:prstGeom prst="straightConnector1">
            <a:avLst/>
          </a:prstGeom>
          <a:ln w="63500">
            <a:solidFill>
              <a:schemeClr val="tx1"/>
            </a:solidFill>
            <a:prstDash val="sysDot"/>
            <a:tailEnd type="diamond"/>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6781800" y="6096000"/>
            <a:ext cx="457200" cy="0"/>
          </a:xfrm>
          <a:prstGeom prst="line">
            <a:avLst/>
          </a:prstGeom>
          <a:ln w="63500" cmpd="sng">
            <a:solidFill>
              <a:schemeClr val="accent2">
                <a:lumMod val="75000"/>
              </a:schemeClr>
            </a:solidFill>
            <a:prstDash val="solid"/>
            <a:tailEnd type="none"/>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6781800" y="5791200"/>
            <a:ext cx="457200" cy="0"/>
          </a:xfrm>
          <a:prstGeom prst="line">
            <a:avLst/>
          </a:prstGeom>
          <a:ln w="476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6781800" y="5553670"/>
            <a:ext cx="457200" cy="0"/>
          </a:xfrm>
          <a:prstGeom prst="line">
            <a:avLst/>
          </a:prstGeom>
          <a:ln w="63500" cmpd="sng">
            <a:solidFill>
              <a:srgbClr val="7030A0"/>
            </a:solidFill>
            <a:prstDash val="solid"/>
            <a:tailEnd type="none"/>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4038601" y="5553670"/>
            <a:ext cx="457200" cy="0"/>
          </a:xfrm>
          <a:prstGeom prst="line">
            <a:avLst/>
          </a:prstGeom>
          <a:ln w="63500" cap="rnd" cmpd="sng">
            <a:solidFill>
              <a:schemeClr val="accent4">
                <a:lumMod val="75000"/>
              </a:schemeClr>
            </a:solidFill>
            <a:prstDash val="solid"/>
            <a:round/>
            <a:tailEnd type="none"/>
          </a:ln>
        </p:spPr>
        <p:style>
          <a:lnRef idx="1">
            <a:schemeClr val="accent1"/>
          </a:lnRef>
          <a:fillRef idx="0">
            <a:schemeClr val="accent1"/>
          </a:fillRef>
          <a:effectRef idx="0">
            <a:schemeClr val="accent1"/>
          </a:effectRef>
          <a:fontRef idx="minor">
            <a:schemeClr val="tx1"/>
          </a:fontRef>
        </p:style>
      </p:cxnSp>
      <p:sp>
        <p:nvSpPr>
          <p:cNvPr id="93" name="Title 1"/>
          <p:cNvSpPr>
            <a:spLocks noGrp="1"/>
          </p:cNvSpPr>
          <p:nvPr>
            <p:ph type="title"/>
          </p:nvPr>
        </p:nvSpPr>
        <p:spPr>
          <a:xfrm>
            <a:off x="0" y="-152400"/>
            <a:ext cx="9144000" cy="1143000"/>
          </a:xfrm>
        </p:spPr>
        <p:txBody>
          <a:bodyPr>
            <a:normAutofit/>
          </a:bodyPr>
          <a:lstStyle/>
          <a:p>
            <a:r>
              <a:rPr lang="en-US" sz="2800" dirty="0" smtClean="0"/>
              <a:t>Structure of Relations Derived from GIMME: Individual Level</a:t>
            </a:r>
            <a:endParaRPr lang="en-US" sz="2800" dirty="0"/>
          </a:p>
        </p:txBody>
      </p:sp>
      <p:sp>
        <p:nvSpPr>
          <p:cNvPr id="63" name="TextBox 62"/>
          <p:cNvSpPr txBox="1"/>
          <p:nvPr/>
        </p:nvSpPr>
        <p:spPr>
          <a:xfrm>
            <a:off x="0" y="6400800"/>
            <a:ext cx="4419600" cy="369332"/>
          </a:xfrm>
          <a:prstGeom prst="rect">
            <a:avLst/>
          </a:prstGeom>
          <a:noFill/>
        </p:spPr>
        <p:txBody>
          <a:bodyPr wrap="square" rtlCol="0">
            <a:spAutoFit/>
          </a:bodyPr>
          <a:lstStyle/>
          <a:p>
            <a:r>
              <a:rPr lang="en-US" dirty="0" smtClean="0">
                <a:solidFill>
                  <a:schemeClr val="bg1"/>
                </a:solidFill>
              </a:rPr>
              <a:t>Gates &amp; </a:t>
            </a:r>
            <a:r>
              <a:rPr lang="en-US" dirty="0" err="1" smtClean="0">
                <a:solidFill>
                  <a:schemeClr val="bg1"/>
                </a:solidFill>
              </a:rPr>
              <a:t>Molenaar</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val="33755647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6" grpId="0"/>
      <p:bldP spid="47" grpId="0"/>
      <p:bldP spid="48" grpId="0"/>
      <p:bldP spid="49" grpId="0"/>
      <p:bldP spid="5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Conclusions</a:t>
            </a:r>
            <a:endParaRPr lang="en-US" dirty="0"/>
          </a:p>
        </p:txBody>
      </p:sp>
      <p:sp>
        <p:nvSpPr>
          <p:cNvPr id="3" name="Content Placeholder 2"/>
          <p:cNvSpPr>
            <a:spLocks noGrp="1"/>
          </p:cNvSpPr>
          <p:nvPr>
            <p:ph idx="1"/>
          </p:nvPr>
        </p:nvSpPr>
        <p:spPr/>
        <p:txBody>
          <a:bodyPr>
            <a:normAutofit lnSpcReduction="10000"/>
          </a:bodyPr>
          <a:lstStyle/>
          <a:p>
            <a:pPr>
              <a:buFontTx/>
              <a:buChar char="-"/>
            </a:pPr>
            <a:r>
              <a:rPr lang="en-US" dirty="0" smtClean="0"/>
              <a:t>GIMME has been extremely successful in large-scale simulation experiments.</a:t>
            </a:r>
          </a:p>
          <a:p>
            <a:pPr>
              <a:buFontTx/>
              <a:buChar char="-"/>
            </a:pPr>
            <a:r>
              <a:rPr lang="en-US" dirty="0" smtClean="0"/>
              <a:t>Automatic search can be guided by a priori knowledge.</a:t>
            </a:r>
          </a:p>
          <a:p>
            <a:pPr>
              <a:buFontTx/>
              <a:buChar char="-"/>
            </a:pPr>
            <a:r>
              <a:rPr lang="en-US" dirty="0" smtClean="0"/>
              <a:t>Most recent version of GIMME can detect a mixture of common subgroup models.</a:t>
            </a:r>
          </a:p>
          <a:p>
            <a:pPr>
              <a:buFontTx/>
              <a:buChar char="-"/>
            </a:pPr>
            <a:r>
              <a:rPr lang="en-US" dirty="0" smtClean="0"/>
              <a:t>GIMME raises new questions about Granger causality (dependencies on input, level and subgroup).</a:t>
            </a:r>
          </a:p>
          <a:p>
            <a:pPr>
              <a:buFontTx/>
              <a:buChar char="-"/>
            </a:pPr>
            <a:endParaRPr lang="en-US" dirty="0" smtClean="0"/>
          </a:p>
          <a:p>
            <a:pPr marL="0" indent="0">
              <a:buNone/>
            </a:pPr>
            <a:endParaRPr lang="en-US" dirty="0"/>
          </a:p>
        </p:txBody>
      </p:sp>
    </p:spTree>
    <p:extLst>
      <p:ext uri="{BB962C8B-B14F-4D97-AF65-F5344CB8AC3E}">
        <p14:creationId xmlns:p14="http://schemas.microsoft.com/office/powerpoint/2010/main" val="426919171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067800" cy="6705600"/>
          </a:xfrm>
        </p:spPr>
        <p:txBody>
          <a:bodyPr/>
          <a:lstStyle/>
          <a:p>
            <a:pPr marL="0" indent="0">
              <a:buNone/>
            </a:pPr>
            <a:r>
              <a:rPr lang="en-US" dirty="0"/>
              <a:t>GIMME can be freely accessed at:</a:t>
            </a:r>
            <a:br>
              <a:rPr lang="en-US" dirty="0"/>
            </a:br>
            <a:r>
              <a:rPr lang="en-US" dirty="0">
                <a:hlinkClick r:id="rId2"/>
              </a:rPr>
              <a:t>http://www.nitrc.org/projects/gimme/</a:t>
            </a:r>
            <a:r>
              <a:rPr lang="en-US" dirty="0"/>
              <a:t/>
            </a:r>
            <a:br>
              <a:rPr lang="en-US" dirty="0"/>
            </a:br>
            <a:r>
              <a:rPr lang="en-US" dirty="0" smtClean="0"/>
              <a:t>by Kathleen Gates, University of North Carolina</a:t>
            </a:r>
          </a:p>
          <a:p>
            <a:pPr marL="0" indent="0">
              <a:buNone/>
            </a:pPr>
            <a:endParaRPr lang="en-US" dirty="0"/>
          </a:p>
          <a:p>
            <a:pPr marL="0" indent="0">
              <a:buNone/>
            </a:pPr>
            <a:r>
              <a:rPr lang="en-US" sz="2000" dirty="0"/>
              <a:t>Gates, K.M., </a:t>
            </a:r>
            <a:r>
              <a:rPr lang="en-US" sz="2000" dirty="0" err="1"/>
              <a:t>Molenaar</a:t>
            </a:r>
            <a:r>
              <a:rPr lang="en-US" sz="2000" dirty="0"/>
              <a:t>, P.C.M., </a:t>
            </a:r>
            <a:r>
              <a:rPr lang="en-US" sz="2000" dirty="0" err="1"/>
              <a:t>Iyer</a:t>
            </a:r>
            <a:r>
              <a:rPr lang="en-US" sz="2000" dirty="0"/>
              <a:t>, S.P., </a:t>
            </a:r>
            <a:r>
              <a:rPr lang="en-US" sz="2000" dirty="0" err="1"/>
              <a:t>Nigg</a:t>
            </a:r>
            <a:r>
              <a:rPr lang="en-US" sz="2000" dirty="0"/>
              <a:t>, J.T., &amp; Fair, D.A. (2014). Organizing heterogeneous samples using community detection of GIMME-derived resting state functional networks. </a:t>
            </a:r>
            <a:r>
              <a:rPr lang="en-US" sz="2000" i="1" dirty="0" err="1"/>
              <a:t>PLoS</a:t>
            </a:r>
            <a:r>
              <a:rPr lang="en-US" sz="2000" i="1" dirty="0"/>
              <a:t>-ONE</a:t>
            </a:r>
            <a:r>
              <a:rPr lang="en-US" sz="2000" dirty="0"/>
              <a:t>, </a:t>
            </a:r>
            <a:r>
              <a:rPr lang="en-US" sz="2000" i="1" dirty="0"/>
              <a:t>9</a:t>
            </a:r>
            <a:r>
              <a:rPr lang="en-US" sz="2000" dirty="0"/>
              <a:t>, e91322. </a:t>
            </a:r>
            <a:r>
              <a:rPr lang="en-US" sz="2000" dirty="0" err="1"/>
              <a:t>doi</a:t>
            </a:r>
            <a:r>
              <a:rPr lang="en-US" sz="2000" dirty="0"/>
              <a:t>: 10.1371/journal.pone.0091322</a:t>
            </a:r>
            <a:r>
              <a:rPr lang="en-US" sz="2000" dirty="0" smtClean="0"/>
              <a:t>.</a:t>
            </a:r>
          </a:p>
          <a:p>
            <a:pPr marL="0" indent="0">
              <a:buNone/>
            </a:pPr>
            <a:endParaRPr lang="en-US" sz="2000" dirty="0" smtClean="0"/>
          </a:p>
          <a:p>
            <a:pPr marL="0" indent="0">
              <a:buNone/>
            </a:pPr>
            <a:r>
              <a:rPr lang="en-US" sz="2000" dirty="0"/>
              <a:t>Gates, K.M., &amp; </a:t>
            </a:r>
            <a:r>
              <a:rPr lang="en-US" sz="2000" dirty="0" err="1"/>
              <a:t>Molenaar</a:t>
            </a:r>
            <a:r>
              <a:rPr lang="en-US" sz="2000" dirty="0"/>
              <a:t>, P.C.M. (2012). Group search algorithm recovers effective connectivity maps for individuals in homogeneous and heterogeneous samples. </a:t>
            </a:r>
            <a:r>
              <a:rPr lang="en-US" sz="2000" i="1" dirty="0" err="1"/>
              <a:t>NeuroImage</a:t>
            </a:r>
            <a:r>
              <a:rPr lang="en-US" sz="2000" dirty="0"/>
              <a:t>, </a:t>
            </a:r>
            <a:r>
              <a:rPr lang="en-US" sz="2000" i="1" dirty="0"/>
              <a:t>63</a:t>
            </a:r>
            <a:r>
              <a:rPr lang="en-US" sz="2000" dirty="0"/>
              <a:t>, 310-319.</a:t>
            </a:r>
          </a:p>
          <a:p>
            <a:pPr marL="0" indent="0">
              <a:buNone/>
            </a:pPr>
            <a:endParaRPr lang="en-US" sz="2000" dirty="0"/>
          </a:p>
          <a:p>
            <a:pPr marL="0" indent="0">
              <a:buNone/>
            </a:pPr>
            <a:r>
              <a:rPr lang="en-US" sz="2000" dirty="0" err="1"/>
              <a:t>Belz</a:t>
            </a:r>
            <a:r>
              <a:rPr lang="en-US" sz="2000" dirty="0"/>
              <a:t>, A.M., </a:t>
            </a:r>
            <a:r>
              <a:rPr lang="en-US" sz="2000" dirty="0" err="1"/>
              <a:t>Beekman</a:t>
            </a:r>
            <a:r>
              <a:rPr lang="en-US" sz="2000" dirty="0"/>
              <a:t>, C., </a:t>
            </a:r>
            <a:r>
              <a:rPr lang="en-US" sz="2000" dirty="0" err="1"/>
              <a:t>Molenaar</a:t>
            </a:r>
            <a:r>
              <a:rPr lang="en-US" sz="2000" dirty="0"/>
              <a:t>, P.C.M., &amp; Buss, K.A. (2013). Mapping temporal dynamics in social interactions with unified structural equation modeling: A description and demonstration revealing time-dependent sex differences in play behavior. </a:t>
            </a:r>
            <a:r>
              <a:rPr lang="en-US" sz="2000" i="1" dirty="0"/>
              <a:t>Applied Developmental Psychology</a:t>
            </a:r>
            <a:r>
              <a:rPr lang="en-US" sz="2000" dirty="0"/>
              <a:t>, </a:t>
            </a:r>
            <a:r>
              <a:rPr lang="en-US" sz="2000" i="1" dirty="0"/>
              <a:t>17</a:t>
            </a:r>
            <a:r>
              <a:rPr lang="en-US" sz="2000" dirty="0"/>
              <a:t>, 152-168. </a:t>
            </a:r>
          </a:p>
          <a:p>
            <a:pPr marL="0" indent="0">
              <a:buNone/>
            </a:pPr>
            <a:endParaRPr lang="en-US" dirty="0"/>
          </a:p>
        </p:txBody>
      </p:sp>
    </p:spTree>
    <p:extLst>
      <p:ext uri="{BB962C8B-B14F-4D97-AF65-F5344CB8AC3E}">
        <p14:creationId xmlns:p14="http://schemas.microsoft.com/office/powerpoint/2010/main" val="220322681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Granger causality testing in time-frequency domain</a:t>
            </a:r>
            <a:endParaRPr lang="en-US" dirty="0"/>
          </a:p>
        </p:txBody>
      </p:sp>
      <p:sp>
        <p:nvSpPr>
          <p:cNvPr id="3" name="Content Placeholder 2"/>
          <p:cNvSpPr>
            <a:spLocks noGrp="1"/>
          </p:cNvSpPr>
          <p:nvPr>
            <p:ph idx="1"/>
          </p:nvPr>
        </p:nvSpPr>
        <p:spPr>
          <a:xfrm>
            <a:off x="152400" y="1600200"/>
            <a:ext cx="8839200" cy="5105400"/>
          </a:xfrm>
        </p:spPr>
        <p:txBody>
          <a:bodyPr/>
          <a:lstStyle/>
          <a:p>
            <a:pPr marL="0" indent="0">
              <a:buNone/>
            </a:pPr>
            <a:r>
              <a:rPr lang="en-US" dirty="0"/>
              <a:t>Spectral Analysis for Multivariate data </a:t>
            </a:r>
            <a:r>
              <a:rPr lang="en-US" dirty="0" smtClean="0"/>
              <a:t>using </a:t>
            </a:r>
            <a:r>
              <a:rPr lang="en-US" dirty="0" err="1"/>
              <a:t>MOving</a:t>
            </a:r>
            <a:r>
              <a:rPr lang="en-US" dirty="0"/>
              <a:t> </a:t>
            </a:r>
            <a:r>
              <a:rPr lang="en-US" dirty="0" smtClean="0"/>
              <a:t>Window: SAM-MOW (in R).</a:t>
            </a:r>
          </a:p>
          <a:p>
            <a:pPr marL="0" indent="0">
              <a:buNone/>
            </a:pPr>
            <a:r>
              <a:rPr lang="en-US" dirty="0" smtClean="0"/>
              <a:t>by </a:t>
            </a:r>
            <a:r>
              <a:rPr lang="en-US" dirty="0" err="1" smtClean="0"/>
              <a:t>Siwei</a:t>
            </a:r>
            <a:r>
              <a:rPr lang="en-US" dirty="0" smtClean="0"/>
              <a:t> Liu, </a:t>
            </a:r>
            <a:r>
              <a:rPr lang="en-US" dirty="0"/>
              <a:t>University of California, </a:t>
            </a:r>
            <a:r>
              <a:rPr lang="en-US" dirty="0" smtClean="0"/>
              <a:t>Davis. </a:t>
            </a:r>
          </a:p>
          <a:p>
            <a:pPr marL="0" indent="0">
              <a:buNone/>
            </a:pPr>
            <a:endParaRPr lang="en-US" dirty="0"/>
          </a:p>
          <a:p>
            <a:pPr marL="0" indent="0">
              <a:buNone/>
            </a:pPr>
            <a:r>
              <a:rPr lang="en-US" sz="2000" dirty="0"/>
              <a:t>Liu, S., &amp; </a:t>
            </a:r>
            <a:r>
              <a:rPr lang="en-US" sz="2000" dirty="0" err="1"/>
              <a:t>Molenaar</a:t>
            </a:r>
            <a:r>
              <a:rPr lang="en-US" sz="2000" dirty="0"/>
              <a:t>, P.C.M. (2014). </a:t>
            </a:r>
            <a:r>
              <a:rPr lang="en-US" sz="2000" dirty="0" err="1"/>
              <a:t>iVAR</a:t>
            </a:r>
            <a:r>
              <a:rPr lang="en-US" sz="2000" dirty="0"/>
              <a:t>: A Program for Imputing Missing Data</a:t>
            </a:r>
            <a:r>
              <a:rPr lang="x-none" sz="2000"/>
              <a:t> in </a:t>
            </a:r>
            <a:r>
              <a:rPr lang="en-US" sz="2000" dirty="0"/>
              <a:t>Multivariate Time Series using Vector Autoregressive Models. </a:t>
            </a:r>
            <a:r>
              <a:rPr lang="en-US" sz="2000" i="1" dirty="0"/>
              <a:t>Behavior Research Methods</a:t>
            </a:r>
            <a:r>
              <a:rPr lang="en-US" sz="2000" dirty="0"/>
              <a:t> (to appear). </a:t>
            </a:r>
            <a:endParaRPr lang="en-US" sz="2000" dirty="0" smtClean="0"/>
          </a:p>
          <a:p>
            <a:pPr marL="0" indent="0">
              <a:buNone/>
            </a:pPr>
            <a:endParaRPr lang="en-US" sz="2000" dirty="0"/>
          </a:p>
          <a:p>
            <a:pPr marL="0" indent="0">
              <a:buNone/>
            </a:pPr>
            <a:r>
              <a:rPr lang="en-US" sz="2000" dirty="0"/>
              <a:t>Liu, S., &amp; </a:t>
            </a:r>
            <a:r>
              <a:rPr lang="en-US" sz="2000" dirty="0" err="1"/>
              <a:t>Molenaar</a:t>
            </a:r>
            <a:r>
              <a:rPr lang="en-US" sz="2000" dirty="0"/>
              <a:t>, P.C.M. (2014</a:t>
            </a:r>
            <a:r>
              <a:rPr lang="en-US" sz="2000" dirty="0" smtClean="0"/>
              <a:t>). Computer intensive testing of alternative measures of Granger causality in the time-frequency domain (in preparation). </a:t>
            </a:r>
            <a:endParaRPr lang="en-US" sz="2000" dirty="0"/>
          </a:p>
          <a:p>
            <a:pPr marL="0" indent="0">
              <a:buNone/>
            </a:pPr>
            <a:endParaRPr lang="en-US" dirty="0"/>
          </a:p>
        </p:txBody>
      </p:sp>
    </p:spTree>
    <p:extLst>
      <p:ext uri="{BB962C8B-B14F-4D97-AF65-F5344CB8AC3E}">
        <p14:creationId xmlns:p14="http://schemas.microsoft.com/office/powerpoint/2010/main" val="311510776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Rectangle 3"/>
          <p:cNvSpPr>
            <a:spLocks noGrp="1" noChangeArrowheads="1"/>
          </p:cNvSpPr>
          <p:nvPr>
            <p:ph type="body" idx="1"/>
          </p:nvPr>
        </p:nvSpPr>
        <p:spPr>
          <a:xfrm>
            <a:off x="228600" y="304800"/>
            <a:ext cx="8686800" cy="6324600"/>
          </a:xfrm>
        </p:spPr>
        <p:txBody>
          <a:bodyPr>
            <a:normAutofit/>
          </a:bodyPr>
          <a:lstStyle/>
          <a:p>
            <a:pPr>
              <a:lnSpc>
                <a:spcPct val="90000"/>
              </a:lnSpc>
              <a:buFontTx/>
              <a:buNone/>
            </a:pPr>
            <a:r>
              <a:rPr lang="en-US" dirty="0"/>
              <a:t>Linear state-space model with arbitrarily </a:t>
            </a:r>
          </a:p>
          <a:p>
            <a:pPr>
              <a:lnSpc>
                <a:spcPct val="90000"/>
              </a:lnSpc>
              <a:buFontTx/>
              <a:buNone/>
            </a:pPr>
            <a:r>
              <a:rPr lang="en-US" dirty="0"/>
              <a:t>time-varying parameters</a:t>
            </a:r>
          </a:p>
          <a:p>
            <a:pPr>
              <a:lnSpc>
                <a:spcPct val="90000"/>
              </a:lnSpc>
            </a:pPr>
            <a:endParaRPr lang="fr-FR" dirty="0"/>
          </a:p>
          <a:p>
            <a:pPr>
              <a:lnSpc>
                <a:spcPct val="90000"/>
              </a:lnSpc>
              <a:buFontTx/>
              <a:buNone/>
            </a:pPr>
            <a:r>
              <a:rPr lang="fr-FR" dirty="0"/>
              <a:t>y(t) = </a:t>
            </a:r>
            <a:r>
              <a:rPr lang="fr-FR" b="1" dirty="0">
                <a:latin typeface="Symbol" pitchFamily="18" charset="2"/>
                <a:sym typeface="Symbol" pitchFamily="18" charset="2"/>
              </a:rPr>
              <a:t></a:t>
            </a:r>
            <a:r>
              <a:rPr lang="fr-FR" dirty="0">
                <a:sym typeface="Symbol" pitchFamily="18" charset="2"/>
              </a:rPr>
              <a:t>(t)</a:t>
            </a:r>
            <a:r>
              <a:rPr lang="fr-FR" dirty="0">
                <a:latin typeface="Symbol" pitchFamily="18" charset="2"/>
                <a:sym typeface="Symbol" pitchFamily="18" charset="2"/>
              </a:rPr>
              <a:t> </a:t>
            </a:r>
            <a:r>
              <a:rPr lang="fr-FR" dirty="0"/>
              <a:t>+</a:t>
            </a:r>
            <a:r>
              <a:rPr lang="fr-FR" dirty="0">
                <a:latin typeface="Symbol" pitchFamily="18" charset="2"/>
                <a:sym typeface="Symbol" pitchFamily="18" charset="2"/>
              </a:rPr>
              <a:t> </a:t>
            </a:r>
            <a:r>
              <a:rPr lang="fr-FR" dirty="0">
                <a:sym typeface="Symbol" pitchFamily="18" charset="2"/>
              </a:rPr>
              <a:t></a:t>
            </a:r>
            <a:r>
              <a:rPr lang="fr-FR" dirty="0"/>
              <a:t>[</a:t>
            </a:r>
            <a:r>
              <a:rPr lang="en-US" dirty="0">
                <a:sym typeface="Symbol" pitchFamily="18" charset="2"/>
              </a:rPr>
              <a:t></a:t>
            </a:r>
            <a:r>
              <a:rPr lang="fr-FR" dirty="0"/>
              <a:t>(t)]</a:t>
            </a:r>
            <a:r>
              <a:rPr lang="en-US" dirty="0">
                <a:sym typeface="Symbol" pitchFamily="18" charset="2"/>
              </a:rPr>
              <a:t></a:t>
            </a:r>
            <a:r>
              <a:rPr lang="fr-FR" dirty="0"/>
              <a:t>(t) + v(t) </a:t>
            </a:r>
            <a:r>
              <a:rPr lang="fr-FR" dirty="0" smtClean="0"/>
              <a:t>  </a:t>
            </a:r>
            <a:endParaRPr lang="fr-FR" dirty="0"/>
          </a:p>
          <a:p>
            <a:pPr>
              <a:lnSpc>
                <a:spcPct val="90000"/>
              </a:lnSpc>
              <a:buFontTx/>
              <a:buNone/>
            </a:pPr>
            <a:endParaRPr lang="fr-FR" dirty="0"/>
          </a:p>
          <a:p>
            <a:pPr>
              <a:lnSpc>
                <a:spcPct val="90000"/>
              </a:lnSpc>
              <a:buFontTx/>
              <a:buNone/>
            </a:pPr>
            <a:r>
              <a:rPr lang="en-US" dirty="0" smtClean="0">
                <a:sym typeface="Symbol" pitchFamily="18" charset="2"/>
              </a:rPr>
              <a:t></a:t>
            </a:r>
            <a:r>
              <a:rPr lang="fr-FR" dirty="0"/>
              <a:t>(t+1) = </a:t>
            </a:r>
            <a:r>
              <a:rPr lang="fr-FR" b="1" dirty="0">
                <a:latin typeface="Symbol" pitchFamily="18" charset="2"/>
                <a:sym typeface="Symbol" pitchFamily="18" charset="2"/>
              </a:rPr>
              <a:t></a:t>
            </a:r>
            <a:r>
              <a:rPr lang="fr-FR" dirty="0">
                <a:sym typeface="Symbol" pitchFamily="18" charset="2"/>
              </a:rPr>
              <a:t>(t)</a:t>
            </a:r>
            <a:r>
              <a:rPr lang="fr-FR" dirty="0">
                <a:latin typeface="Symbol" pitchFamily="18" charset="2"/>
                <a:sym typeface="Symbol" pitchFamily="18" charset="2"/>
              </a:rPr>
              <a:t> </a:t>
            </a:r>
            <a:r>
              <a:rPr lang="fr-FR" dirty="0"/>
              <a:t>+</a:t>
            </a:r>
            <a:r>
              <a:rPr lang="fr-FR" dirty="0">
                <a:latin typeface="Symbol" pitchFamily="18" charset="2"/>
                <a:sym typeface="Symbol" pitchFamily="18" charset="2"/>
              </a:rPr>
              <a:t> </a:t>
            </a:r>
            <a:r>
              <a:rPr lang="fr-FR" dirty="0">
                <a:sym typeface="Symbol" pitchFamily="18" charset="2"/>
              </a:rPr>
              <a:t></a:t>
            </a:r>
            <a:r>
              <a:rPr lang="fr-FR" dirty="0"/>
              <a:t>[</a:t>
            </a:r>
            <a:r>
              <a:rPr lang="en-US" dirty="0">
                <a:sym typeface="Symbol" pitchFamily="18" charset="2"/>
              </a:rPr>
              <a:t></a:t>
            </a:r>
            <a:r>
              <a:rPr lang="fr-FR" dirty="0"/>
              <a:t>(t)]</a:t>
            </a:r>
            <a:r>
              <a:rPr lang="en-US" dirty="0">
                <a:sym typeface="Symbol" pitchFamily="18" charset="2"/>
              </a:rPr>
              <a:t></a:t>
            </a:r>
            <a:r>
              <a:rPr lang="fr-FR" dirty="0"/>
              <a:t>(t) + </a:t>
            </a:r>
            <a:r>
              <a:rPr lang="fr-FR" dirty="0">
                <a:sym typeface="Symbol" pitchFamily="18" charset="2"/>
              </a:rPr>
              <a:t></a:t>
            </a:r>
            <a:r>
              <a:rPr lang="fr-FR" dirty="0"/>
              <a:t>[</a:t>
            </a:r>
            <a:r>
              <a:rPr lang="en-US" dirty="0">
                <a:sym typeface="Symbol" pitchFamily="18" charset="2"/>
              </a:rPr>
              <a:t></a:t>
            </a:r>
            <a:r>
              <a:rPr lang="fr-FR" dirty="0"/>
              <a:t>(t)]u(t)</a:t>
            </a:r>
            <a:r>
              <a:rPr lang="fr-FR" dirty="0">
                <a:sym typeface="Symbol" pitchFamily="18" charset="2"/>
              </a:rPr>
              <a:t> + </a:t>
            </a:r>
            <a:r>
              <a:rPr lang="en-US" dirty="0">
                <a:sym typeface="Symbol" pitchFamily="18" charset="2"/>
              </a:rPr>
              <a:t></a:t>
            </a:r>
            <a:r>
              <a:rPr lang="fr-FR" dirty="0"/>
              <a:t>(t+1) </a:t>
            </a:r>
            <a:r>
              <a:rPr lang="fr-FR" dirty="0" smtClean="0"/>
              <a:t>  </a:t>
            </a:r>
            <a:endParaRPr lang="fr-FR" dirty="0"/>
          </a:p>
          <a:p>
            <a:pPr>
              <a:lnSpc>
                <a:spcPct val="90000"/>
              </a:lnSpc>
              <a:buNone/>
            </a:pPr>
            <a:endParaRPr lang="en-US" dirty="0">
              <a:sym typeface="Symbol" pitchFamily="18" charset="2"/>
            </a:endParaRPr>
          </a:p>
          <a:p>
            <a:pPr>
              <a:lnSpc>
                <a:spcPct val="90000"/>
              </a:lnSpc>
              <a:buFontTx/>
              <a:buNone/>
            </a:pPr>
            <a:r>
              <a:rPr lang="en-US" dirty="0">
                <a:sym typeface="Symbol" pitchFamily="18" charset="2"/>
              </a:rPr>
              <a:t></a:t>
            </a:r>
            <a:r>
              <a:rPr lang="fr-FR" dirty="0"/>
              <a:t>(t+1) = </a:t>
            </a:r>
            <a:r>
              <a:rPr lang="en-US" dirty="0">
                <a:sym typeface="Symbol" pitchFamily="18" charset="2"/>
              </a:rPr>
              <a:t></a:t>
            </a:r>
            <a:r>
              <a:rPr lang="fr-FR" dirty="0"/>
              <a:t>(t) + </a:t>
            </a:r>
            <a:r>
              <a:rPr lang="en-US" dirty="0">
                <a:sym typeface="Symbol" pitchFamily="18" charset="2"/>
              </a:rPr>
              <a:t></a:t>
            </a:r>
            <a:r>
              <a:rPr lang="fr-FR" dirty="0"/>
              <a:t>(t+1) </a:t>
            </a:r>
            <a:r>
              <a:rPr lang="fr-FR" dirty="0" smtClean="0"/>
              <a:t>  </a:t>
            </a:r>
          </a:p>
          <a:p>
            <a:pPr>
              <a:lnSpc>
                <a:spcPct val="90000"/>
              </a:lnSpc>
              <a:buFontTx/>
              <a:buNone/>
            </a:pPr>
            <a:endParaRPr lang="fr-FR" dirty="0"/>
          </a:p>
          <a:p>
            <a:pPr>
              <a:lnSpc>
                <a:spcPct val="90000"/>
              </a:lnSpc>
              <a:buNone/>
            </a:pPr>
            <a:r>
              <a:rPr lang="en-US" sz="2200" dirty="0" err="1"/>
              <a:t>Molenaar</a:t>
            </a:r>
            <a:r>
              <a:rPr lang="en-US" sz="2200" dirty="0"/>
              <a:t>, P.C.M., Sinclair, K.O., </a:t>
            </a:r>
            <a:r>
              <a:rPr lang="en-US" sz="2200" dirty="0" err="1"/>
              <a:t>Rovine</a:t>
            </a:r>
            <a:r>
              <a:rPr lang="en-US" sz="2200" dirty="0"/>
              <a:t>, M.J., Ram, N., &amp; Corneal, S.E. (2009). Analyzing developmental processes on an individual level using non-stationary time series modeling. </a:t>
            </a:r>
            <a:r>
              <a:rPr lang="en-US" sz="2200" i="1" dirty="0"/>
              <a:t>Developmental Psychology</a:t>
            </a:r>
            <a:r>
              <a:rPr lang="en-US" sz="2200" dirty="0"/>
              <a:t>, </a:t>
            </a:r>
            <a:r>
              <a:rPr lang="en-US" sz="2200" i="1" dirty="0"/>
              <a:t>45</a:t>
            </a:r>
            <a:r>
              <a:rPr lang="en-US" sz="2200" dirty="0"/>
              <a:t>, 260-271.</a:t>
            </a:r>
          </a:p>
          <a:p>
            <a:pPr>
              <a:lnSpc>
                <a:spcPct val="90000"/>
              </a:lnSpc>
              <a:buFontTx/>
              <a:buNone/>
            </a:pPr>
            <a:endParaRPr lang="fr-FR" dirty="0"/>
          </a:p>
          <a:p>
            <a:pPr>
              <a:lnSpc>
                <a:spcPct val="90000"/>
              </a:lnSpc>
              <a:buNone/>
            </a:pPr>
            <a:endParaRPr lang="en-US" dirty="0"/>
          </a:p>
        </p:txBody>
      </p:sp>
    </p:spTree>
    <p:extLst>
      <p:ext uri="{BB962C8B-B14F-4D97-AF65-F5344CB8AC3E}">
        <p14:creationId xmlns:p14="http://schemas.microsoft.com/office/powerpoint/2010/main" val="340441448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Rectangle 3"/>
          <p:cNvSpPr>
            <a:spLocks noGrp="1" noChangeArrowheads="1"/>
          </p:cNvSpPr>
          <p:nvPr>
            <p:ph type="body" idx="1"/>
          </p:nvPr>
        </p:nvSpPr>
        <p:spPr>
          <a:xfrm>
            <a:off x="152400" y="228600"/>
            <a:ext cx="8763000" cy="6477000"/>
          </a:xfrm>
        </p:spPr>
        <p:txBody>
          <a:bodyPr/>
          <a:lstStyle/>
          <a:p>
            <a:pPr>
              <a:lnSpc>
                <a:spcPct val="80000"/>
              </a:lnSpc>
              <a:buFontTx/>
              <a:buNone/>
            </a:pPr>
            <a:endParaRPr lang="en-US"/>
          </a:p>
          <a:p>
            <a:pPr>
              <a:lnSpc>
                <a:spcPct val="80000"/>
              </a:lnSpc>
              <a:buFontTx/>
              <a:buNone/>
            </a:pPr>
            <a:r>
              <a:rPr lang="en-US" sz="2800"/>
              <a:t>Emotional experiences of sons (age range 14-18 years) as they interact with their fathers over time. </a:t>
            </a:r>
          </a:p>
          <a:p>
            <a:pPr>
              <a:lnSpc>
                <a:spcPct val="80000"/>
              </a:lnSpc>
              <a:buFontTx/>
              <a:buNone/>
            </a:pPr>
            <a:endParaRPr lang="en-US" sz="2800"/>
          </a:p>
          <a:p>
            <a:pPr>
              <a:lnSpc>
                <a:spcPct val="80000"/>
              </a:lnSpc>
              <a:buFontTx/>
              <a:buNone/>
            </a:pPr>
            <a:r>
              <a:rPr lang="en-US" sz="2800"/>
              <a:t>For each participant a period of 6-8 weeks of data collection lasted until 80 interactions occurred (T=80).</a:t>
            </a:r>
          </a:p>
          <a:p>
            <a:pPr>
              <a:lnSpc>
                <a:spcPct val="80000"/>
              </a:lnSpc>
              <a:buFontTx/>
              <a:buNone/>
            </a:pPr>
            <a:endParaRPr lang="en-US" sz="2800"/>
          </a:p>
          <a:p>
            <a:pPr>
              <a:lnSpc>
                <a:spcPct val="80000"/>
              </a:lnSpc>
              <a:buFontTx/>
              <a:buNone/>
            </a:pPr>
            <a:r>
              <a:rPr lang="en-US" sz="2800"/>
              <a:t>Only the 28-dimensional observed series of a single participant is considered. Dynamic factor analysis yields a 3-variate latent factor series:</a:t>
            </a:r>
          </a:p>
          <a:p>
            <a:pPr>
              <a:lnSpc>
                <a:spcPct val="80000"/>
              </a:lnSpc>
            </a:pPr>
            <a:endParaRPr lang="en-US" sz="2800"/>
          </a:p>
          <a:p>
            <a:pPr>
              <a:lnSpc>
                <a:spcPct val="80000"/>
              </a:lnSpc>
              <a:buFontTx/>
              <a:buNone/>
            </a:pPr>
            <a:r>
              <a:rPr lang="en-US" sz="2800"/>
              <a:t>First factor series: </a:t>
            </a:r>
            <a:r>
              <a:rPr lang="en-US" sz="2800" b="1"/>
              <a:t>Involvement(t)</a:t>
            </a:r>
            <a:endParaRPr lang="en-US" sz="2800"/>
          </a:p>
          <a:p>
            <a:pPr>
              <a:lnSpc>
                <a:spcPct val="80000"/>
              </a:lnSpc>
              <a:buFontTx/>
              <a:buNone/>
            </a:pPr>
            <a:r>
              <a:rPr lang="en-US" sz="2800"/>
              <a:t>Second factor series: </a:t>
            </a:r>
            <a:r>
              <a:rPr lang="en-US" sz="2800" b="1"/>
              <a:t>Anger(t)</a:t>
            </a:r>
            <a:endParaRPr lang="en-US" sz="2800"/>
          </a:p>
          <a:p>
            <a:pPr>
              <a:lnSpc>
                <a:spcPct val="80000"/>
              </a:lnSpc>
              <a:buFontTx/>
              <a:buNone/>
            </a:pPr>
            <a:r>
              <a:rPr lang="en-US" sz="2800"/>
              <a:t>Third factor series: </a:t>
            </a:r>
            <a:r>
              <a:rPr lang="en-US" sz="2800" b="1"/>
              <a:t>Anxiety(t)</a:t>
            </a:r>
            <a:endParaRPr lang="en-US" sz="2800"/>
          </a:p>
          <a:p>
            <a:pPr>
              <a:lnSpc>
                <a:spcPct val="80000"/>
              </a:lnSpc>
            </a:pPr>
            <a:endParaRPr lang="en-US" sz="2800"/>
          </a:p>
        </p:txBody>
      </p:sp>
    </p:spTree>
    <p:extLst>
      <p:ext uri="{BB962C8B-B14F-4D97-AF65-F5344CB8AC3E}">
        <p14:creationId xmlns:p14="http://schemas.microsoft.com/office/powerpoint/2010/main" val="374098176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9508" name="Picture 4" descr="peterseries1"/>
          <p:cNvPicPr>
            <a:picLocks noGrp="1" noChangeAspect="1" noChangeArrowheads="1"/>
          </p:cNvPicPr>
          <p:nvPr>
            <p:ph type="body" idx="1"/>
          </p:nvPr>
        </p:nvPicPr>
        <p:blipFill>
          <a:blip r:embed="rId2" cstate="print"/>
          <a:srcRect/>
          <a:stretch>
            <a:fillRect/>
          </a:stretch>
        </p:blipFill>
        <p:spPr>
          <a:xfrm>
            <a:off x="0" y="342900"/>
            <a:ext cx="8991600" cy="6443663"/>
          </a:xfrm>
          <a:noFill/>
          <a:ln/>
        </p:spPr>
      </p:pic>
    </p:spTree>
    <p:extLst>
      <p:ext uri="{BB962C8B-B14F-4D97-AF65-F5344CB8AC3E}">
        <p14:creationId xmlns:p14="http://schemas.microsoft.com/office/powerpoint/2010/main" val="194368657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a:bodyPr>
          <a:lstStyle/>
          <a:p>
            <a:pPr algn="ctr">
              <a:buNone/>
            </a:pPr>
            <a:r>
              <a:rPr lang="en-US" b="1" dirty="0" smtClean="0"/>
              <a:t>Extension to Patient-Specific (Individualized) Medicine </a:t>
            </a:r>
          </a:p>
          <a:p>
            <a:pPr algn="ctr">
              <a:buNone/>
            </a:pPr>
            <a:endParaRPr lang="en-US" b="1" dirty="0" smtClean="0"/>
          </a:p>
          <a:p>
            <a:pPr>
              <a:buNone/>
            </a:pPr>
            <a:r>
              <a:rPr lang="en-US" dirty="0" smtClean="0"/>
              <a:t>Optimal control of insulin delivery of individual diabetes type 1 patients in real time under normal living conditions, using intra-individual measurements of blood glucose and food intake</a:t>
            </a:r>
          </a:p>
          <a:p>
            <a:pPr>
              <a:buNone/>
            </a:pPr>
            <a:endParaRPr lang="en-US" dirty="0"/>
          </a:p>
          <a:p>
            <a:pPr>
              <a:buNone/>
            </a:pPr>
            <a:r>
              <a:rPr lang="en-US" sz="2000" dirty="0" err="1"/>
              <a:t>Molenaar</a:t>
            </a:r>
            <a:r>
              <a:rPr lang="en-US" sz="2000" dirty="0"/>
              <a:t>, P.C.M. (2010). Note on optimization of psychotherapeutic processes. </a:t>
            </a:r>
            <a:r>
              <a:rPr lang="en-US" sz="2000" i="1" dirty="0"/>
              <a:t>Journal of Mathematical Psychology</a:t>
            </a:r>
            <a:r>
              <a:rPr lang="en-US" sz="2000" dirty="0"/>
              <a:t>, </a:t>
            </a:r>
            <a:r>
              <a:rPr lang="en-US" sz="2000" i="1" dirty="0"/>
              <a:t>54</a:t>
            </a:r>
            <a:r>
              <a:rPr lang="en-US" sz="2000" dirty="0"/>
              <a:t>, 208-213</a:t>
            </a:r>
            <a:r>
              <a:rPr lang="en-US" sz="2000" dirty="0" smtClean="0"/>
              <a:t>.</a:t>
            </a:r>
          </a:p>
          <a:p>
            <a:pPr>
              <a:buNone/>
            </a:pPr>
            <a:r>
              <a:rPr lang="en-US" sz="2000" dirty="0"/>
              <a:t>Wang, Q., </a:t>
            </a:r>
            <a:r>
              <a:rPr lang="en-US" sz="2000" dirty="0" err="1"/>
              <a:t>Molenaar</a:t>
            </a:r>
            <a:r>
              <a:rPr lang="en-US" sz="2000" dirty="0"/>
              <a:t>, P.C.M., </a:t>
            </a:r>
            <a:r>
              <a:rPr lang="en-US" sz="2000" dirty="0" smtClean="0"/>
              <a:t>et al. (2014). </a:t>
            </a:r>
            <a:r>
              <a:rPr lang="en-US" sz="2000" dirty="0"/>
              <a:t>Personalized state-space modeling of glucose dynamics for Type 1 diabetes using continuously monitored glucose, insulin dose and meal intake: An extended </a:t>
            </a:r>
            <a:r>
              <a:rPr lang="en-US" sz="2000" dirty="0" err="1"/>
              <a:t>Kalman</a:t>
            </a:r>
            <a:r>
              <a:rPr lang="en-US" sz="2000" dirty="0"/>
              <a:t> filter approach. </a:t>
            </a:r>
            <a:r>
              <a:rPr lang="en-US" sz="2000" i="1" dirty="0"/>
              <a:t>Journal of Diabetes Science and </a:t>
            </a:r>
            <a:r>
              <a:rPr lang="en-US" sz="2000" i="1" dirty="0" smtClean="0"/>
              <a:t>Technology</a:t>
            </a:r>
            <a:r>
              <a:rPr lang="en-US" sz="2000" dirty="0" smtClean="0"/>
              <a:t>, 8, 331-345. </a:t>
            </a:r>
            <a:endParaRPr lang="en-US" sz="2000" dirty="0"/>
          </a:p>
          <a:p>
            <a:pPr>
              <a:buNone/>
            </a:pPr>
            <a:endParaRPr lang="en-US" sz="2000" dirty="0"/>
          </a:p>
          <a:p>
            <a:pPr>
              <a:buNone/>
            </a:pPr>
            <a:endParaRPr lang="en-US" dirty="0"/>
          </a:p>
        </p:txBody>
      </p:sp>
    </p:spTree>
    <p:extLst>
      <p:ext uri="{BB962C8B-B14F-4D97-AF65-F5344CB8AC3E}">
        <p14:creationId xmlns:p14="http://schemas.microsoft.com/office/powerpoint/2010/main" val="184394232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457200" y="3581400"/>
            <a:ext cx="8153400" cy="1371600"/>
          </a:xfrm>
          <a:prstGeom prst="roundRect">
            <a:avLst/>
          </a:prstGeom>
          <a:solidFill>
            <a:schemeClr val="bg2">
              <a:lumMod val="9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prstClr val="black"/>
              </a:solidFill>
            </a:endParaRPr>
          </a:p>
        </p:txBody>
      </p:sp>
      <p:sp>
        <p:nvSpPr>
          <p:cNvPr id="2" name="Title 1"/>
          <p:cNvSpPr>
            <a:spLocks noGrp="1"/>
          </p:cNvSpPr>
          <p:nvPr>
            <p:ph type="title"/>
          </p:nvPr>
        </p:nvSpPr>
        <p:spPr/>
        <p:txBody>
          <a:bodyPr/>
          <a:lstStyle/>
          <a:p>
            <a:r>
              <a:rPr lang="en-US" dirty="0" err="1" smtClean="0"/>
              <a:t>Ergodicity</a:t>
            </a:r>
            <a:r>
              <a:rPr lang="en-US" dirty="0" smtClean="0"/>
              <a:t> Defined</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Analysis of data pooled across participants must yield the same results as analysis of data collected across time within individuals.</a:t>
            </a:r>
          </a:p>
          <a:p>
            <a:pPr marL="0" indent="0">
              <a:buNone/>
            </a:pPr>
            <a:r>
              <a:rPr lang="en-US" dirty="0" smtClean="0"/>
              <a:t>Two necessary conditions for </a:t>
            </a:r>
            <a:r>
              <a:rPr lang="en-US" dirty="0" err="1" smtClean="0"/>
              <a:t>ergodicity</a:t>
            </a:r>
            <a:r>
              <a:rPr lang="en-US" dirty="0" smtClean="0"/>
              <a:t> are: </a:t>
            </a:r>
          </a:p>
          <a:p>
            <a:pPr marL="514350" indent="-514350">
              <a:buAutoNum type="arabicPeriod"/>
            </a:pPr>
            <a:r>
              <a:rPr lang="en-US" dirty="0" smtClean="0"/>
              <a:t>Homogeneity of the population – Each subject in the population must obey the same statistical model</a:t>
            </a:r>
          </a:p>
          <a:p>
            <a:pPr marL="514350" indent="-514350">
              <a:buAutoNum type="arabicPeriod"/>
            </a:pPr>
            <a:r>
              <a:rPr lang="en-US" dirty="0" err="1" smtClean="0"/>
              <a:t>Stationarity</a:t>
            </a:r>
            <a:r>
              <a:rPr lang="en-US" dirty="0" smtClean="0"/>
              <a:t> – Constant statistical parameters across time points</a:t>
            </a:r>
            <a:endParaRPr lang="en-US" dirty="0"/>
          </a:p>
        </p:txBody>
      </p:sp>
      <p:sp>
        <p:nvSpPr>
          <p:cNvPr id="4" name="TextBox 3"/>
          <p:cNvSpPr txBox="1"/>
          <p:nvPr/>
        </p:nvSpPr>
        <p:spPr>
          <a:xfrm>
            <a:off x="0" y="6397823"/>
            <a:ext cx="4191000" cy="369332"/>
          </a:xfrm>
          <a:prstGeom prst="rect">
            <a:avLst/>
          </a:prstGeom>
          <a:noFill/>
        </p:spPr>
        <p:txBody>
          <a:bodyPr wrap="square" rtlCol="0">
            <a:spAutoFit/>
          </a:bodyPr>
          <a:lstStyle/>
          <a:p>
            <a:r>
              <a:rPr lang="en-US" dirty="0" err="1" smtClean="0">
                <a:solidFill>
                  <a:prstClr val="white">
                    <a:lumMod val="95000"/>
                  </a:prstClr>
                </a:solidFill>
              </a:rPr>
              <a:t>Molenaar</a:t>
            </a:r>
            <a:r>
              <a:rPr lang="en-US" dirty="0" smtClean="0">
                <a:solidFill>
                  <a:prstClr val="white">
                    <a:lumMod val="95000"/>
                  </a:prstClr>
                </a:solidFill>
              </a:rPr>
              <a:t> &amp; Campbell, 2009</a:t>
            </a:r>
            <a:endParaRPr lang="en-US" dirty="0">
              <a:solidFill>
                <a:prstClr val="white">
                  <a:lumMod val="95000"/>
                </a:prstClr>
              </a:solidFill>
            </a:endParaRPr>
          </a:p>
        </p:txBody>
      </p:sp>
    </p:spTree>
    <p:custDataLst>
      <p:tags r:id="rId1"/>
    </p:custDataLst>
    <p:extLst>
      <p:ext uri="{BB962C8B-B14F-4D97-AF65-F5344CB8AC3E}">
        <p14:creationId xmlns:p14="http://schemas.microsoft.com/office/powerpoint/2010/main" val="1787866199"/>
      </p:ext>
    </p:extLst>
  </p:cSld>
  <p:clrMapOvr>
    <a:masterClrMapping/>
  </p:clrMapOvr>
  <mc:AlternateContent xmlns:mc="http://schemas.openxmlformats.org/markup-compatibility/2006" xmlns:p14="http://schemas.microsoft.com/office/powerpoint/2010/main">
    <mc:Choice Requires="p14">
      <p:transition spd="slow" p14:dur="2000" advTm="17845"/>
    </mc:Choice>
    <mc:Fallback xmlns="">
      <p:transition spd="slow" advTm="17845"/>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970" name="Picture 4"/>
          <p:cNvPicPr>
            <a:picLocks noGrp="1" noChangeAspect="1" noChangeArrowheads="1"/>
          </p:cNvPicPr>
          <p:nvPr>
            <p:ph type="body" idx="1"/>
          </p:nvPr>
        </p:nvPicPr>
        <p:blipFill>
          <a:blip r:embed="rId2" cstate="print"/>
          <a:srcRect/>
          <a:stretch>
            <a:fillRect/>
          </a:stretch>
        </p:blipFill>
        <p:spPr>
          <a:xfrm>
            <a:off x="304800" y="685800"/>
            <a:ext cx="8610600" cy="5562600"/>
          </a:xfrm>
          <a:noFill/>
        </p:spPr>
      </p:pic>
    </p:spTree>
    <p:extLst>
      <p:ext uri="{BB962C8B-B14F-4D97-AF65-F5344CB8AC3E}">
        <p14:creationId xmlns:p14="http://schemas.microsoft.com/office/powerpoint/2010/main" val="37289406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a:bodyPr>
          <a:lstStyle/>
          <a:p>
            <a:pPr>
              <a:buNone/>
            </a:pPr>
            <a:endParaRPr lang="en-US" sz="2400" dirty="0" smtClean="0"/>
          </a:p>
          <a:p>
            <a:pPr>
              <a:buNone/>
            </a:pPr>
            <a:endParaRPr lang="en-US" sz="2400" dirty="0"/>
          </a:p>
          <a:p>
            <a:pPr>
              <a:buNone/>
            </a:pPr>
            <a:endParaRPr lang="en-US" sz="2400" dirty="0" smtClean="0"/>
          </a:p>
          <a:p>
            <a:pPr>
              <a:buNone/>
            </a:pPr>
            <a:endParaRPr lang="en-US" sz="2400" dirty="0"/>
          </a:p>
          <a:p>
            <a:pPr algn="ctr">
              <a:buNone/>
            </a:pPr>
            <a:endParaRPr lang="en-US" sz="2400" dirty="0"/>
          </a:p>
          <a:p>
            <a:pPr algn="ctr">
              <a:buNone/>
            </a:pPr>
            <a:r>
              <a:rPr lang="en-US" sz="5400" dirty="0" smtClean="0"/>
              <a:t>Thank You</a:t>
            </a:r>
            <a:endParaRPr lang="en-US" sz="5400" dirty="0"/>
          </a:p>
          <a:p>
            <a:pPr>
              <a:buNone/>
            </a:pPr>
            <a:endParaRPr lang="en-US" sz="2400" dirty="0" smtClean="0"/>
          </a:p>
          <a:p>
            <a:pPr>
              <a:buNone/>
            </a:pPr>
            <a:endParaRPr lang="en-US" sz="2400" dirty="0"/>
          </a:p>
          <a:p>
            <a:pPr>
              <a:buNone/>
            </a:pPr>
            <a:endParaRPr lang="en-US" sz="2400" dirty="0" smtClean="0"/>
          </a:p>
          <a:p>
            <a:pPr>
              <a:buNone/>
            </a:pPr>
            <a:endParaRPr lang="en-US" sz="2400" dirty="0"/>
          </a:p>
          <a:p>
            <a:pPr>
              <a:buNone/>
            </a:pPr>
            <a:endParaRPr lang="en-US" sz="2400" dirty="0" smtClean="0"/>
          </a:p>
          <a:p>
            <a:pPr>
              <a:buNone/>
            </a:pPr>
            <a:r>
              <a:rPr lang="en-US" sz="2400" dirty="0" smtClean="0"/>
              <a:t>NSF grants 0852147 and 1157220</a:t>
            </a:r>
          </a:p>
          <a:p>
            <a:pPr>
              <a:buNone/>
            </a:pPr>
            <a:endParaRPr lang="en-US" dirty="0"/>
          </a:p>
        </p:txBody>
      </p:sp>
    </p:spTree>
    <p:extLst>
      <p:ext uri="{BB962C8B-B14F-4D97-AF65-F5344CB8AC3E}">
        <p14:creationId xmlns:p14="http://schemas.microsoft.com/office/powerpoint/2010/main" val="195043510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normAutofit fontScale="90000"/>
          </a:bodyPr>
          <a:lstStyle/>
          <a:p>
            <a:pPr eaLnBrk="1" hangingPunct="1"/>
            <a:r>
              <a:rPr lang="en-US" sz="3900" dirty="0" smtClean="0"/>
              <a:t>Extended Unified SEM (</a:t>
            </a:r>
            <a:r>
              <a:rPr lang="en-US" sz="3900" dirty="0" err="1" smtClean="0"/>
              <a:t>euSEM</a:t>
            </a:r>
            <a:r>
              <a:rPr lang="en-US" sz="3900" dirty="0" smtClean="0"/>
              <a:t>)</a:t>
            </a:r>
            <a:r>
              <a:rPr lang="en-US" dirty="0" smtClean="0"/>
              <a:t/>
            </a:r>
            <a:br>
              <a:rPr lang="en-US" dirty="0" smtClean="0"/>
            </a:br>
            <a:r>
              <a:rPr lang="en-US" sz="3600" dirty="0" smtClean="0"/>
              <a:t>Research Question: What is the Process?</a:t>
            </a:r>
          </a:p>
        </p:txBody>
      </p:sp>
      <p:sp>
        <p:nvSpPr>
          <p:cNvPr id="4" name="Oval 3"/>
          <p:cNvSpPr/>
          <p:nvPr/>
        </p:nvSpPr>
        <p:spPr>
          <a:xfrm>
            <a:off x="1066800" y="1447800"/>
            <a:ext cx="1066800" cy="914400"/>
          </a:xfrm>
          <a:prstGeom prst="ellipse">
            <a:avLst/>
          </a:prstGeom>
          <a:gradFill rotWithShape="0">
            <a:gsLst>
              <a:gs pos="0">
                <a:schemeClr val="bg1">
                  <a:lumMod val="95000"/>
                </a:schemeClr>
              </a:gs>
              <a:gs pos="100000">
                <a:schemeClr val="bg1">
                  <a:lumMod val="65000"/>
                </a:schemeClr>
              </a:gs>
            </a:gsLst>
            <a:path path="shape">
              <a:fillToRect l="50000" t="50000" r="50000" b="50000"/>
            </a:path>
          </a:gradFill>
          <a:ln w="12700">
            <a:noFill/>
            <a:round/>
            <a:headEnd/>
            <a:tailEnd/>
          </a:ln>
          <a:effectLst/>
        </p:spPr>
        <p:txBody>
          <a:bodyPr wrap="none" anchor="ctr"/>
          <a:lstStyle/>
          <a:p>
            <a:pPr algn="ctr" fontAlgn="auto">
              <a:spcBef>
                <a:spcPts val="0"/>
              </a:spcBef>
              <a:spcAft>
                <a:spcPts val="0"/>
              </a:spcAft>
              <a:defRPr/>
            </a:pPr>
            <a:r>
              <a:rPr lang="en-US" b="1" dirty="0" err="1" smtClean="0">
                <a:latin typeface="Cambria Math" pitchFamily="18" charset="0"/>
                <a:ea typeface="Cambria Math" pitchFamily="18" charset="0"/>
              </a:rPr>
              <a:t>Var</a:t>
            </a:r>
            <a:r>
              <a:rPr lang="en-US" b="1" dirty="0" smtClean="0">
                <a:latin typeface="Cambria Math" pitchFamily="18" charset="0"/>
                <a:ea typeface="Cambria Math" pitchFamily="18" charset="0"/>
              </a:rPr>
              <a:t> 1</a:t>
            </a:r>
            <a:endParaRPr lang="en-US" b="1" dirty="0">
              <a:latin typeface="Cambria Math" pitchFamily="18" charset="0"/>
              <a:ea typeface="Cambria Math" pitchFamily="18" charset="0"/>
            </a:endParaRPr>
          </a:p>
        </p:txBody>
      </p:sp>
      <p:sp>
        <p:nvSpPr>
          <p:cNvPr id="5" name="Oval 4"/>
          <p:cNvSpPr/>
          <p:nvPr/>
        </p:nvSpPr>
        <p:spPr>
          <a:xfrm>
            <a:off x="4267200" y="1447800"/>
            <a:ext cx="1066800" cy="914400"/>
          </a:xfrm>
          <a:prstGeom prst="ellipse">
            <a:avLst/>
          </a:prstGeom>
          <a:gradFill rotWithShape="0">
            <a:gsLst>
              <a:gs pos="0">
                <a:schemeClr val="bg1">
                  <a:lumMod val="95000"/>
                </a:schemeClr>
              </a:gs>
              <a:gs pos="100000">
                <a:schemeClr val="bg1">
                  <a:lumMod val="65000"/>
                </a:schemeClr>
              </a:gs>
            </a:gsLst>
            <a:path path="shape">
              <a:fillToRect l="50000" t="50000" r="50000" b="50000"/>
            </a:path>
          </a:gradFill>
          <a:ln w="12700">
            <a:noFill/>
            <a:round/>
            <a:headEnd/>
            <a:tailEnd/>
          </a:ln>
          <a:effectLst/>
        </p:spPr>
        <p:txBody>
          <a:bodyPr wrap="none" anchor="ctr"/>
          <a:lstStyle/>
          <a:p>
            <a:pPr algn="ctr">
              <a:defRPr/>
            </a:pPr>
            <a:r>
              <a:rPr lang="en-US" b="1" dirty="0" err="1" smtClean="0">
                <a:latin typeface="Cambria Math" pitchFamily="18" charset="0"/>
                <a:ea typeface="Cambria Math" pitchFamily="18" charset="0"/>
              </a:rPr>
              <a:t>Var</a:t>
            </a:r>
            <a:r>
              <a:rPr lang="en-US" b="1" dirty="0" smtClean="0">
                <a:latin typeface="Cambria Math" pitchFamily="18" charset="0"/>
                <a:ea typeface="Cambria Math" pitchFamily="18" charset="0"/>
              </a:rPr>
              <a:t> 3</a:t>
            </a:r>
            <a:endParaRPr lang="en-US" b="1" dirty="0">
              <a:latin typeface="Cambria Math" pitchFamily="18" charset="0"/>
              <a:ea typeface="Cambria Math" pitchFamily="18" charset="0"/>
            </a:endParaRPr>
          </a:p>
        </p:txBody>
      </p:sp>
      <p:sp>
        <p:nvSpPr>
          <p:cNvPr id="6" name="Oval 5"/>
          <p:cNvSpPr/>
          <p:nvPr/>
        </p:nvSpPr>
        <p:spPr>
          <a:xfrm>
            <a:off x="1066800" y="3581400"/>
            <a:ext cx="1066800" cy="914400"/>
          </a:xfrm>
          <a:prstGeom prst="ellipse">
            <a:avLst/>
          </a:prstGeom>
          <a:gradFill rotWithShape="0">
            <a:gsLst>
              <a:gs pos="0">
                <a:schemeClr val="bg1">
                  <a:lumMod val="95000"/>
                </a:schemeClr>
              </a:gs>
              <a:gs pos="100000">
                <a:schemeClr val="bg1">
                  <a:lumMod val="65000"/>
                </a:schemeClr>
              </a:gs>
            </a:gsLst>
            <a:path path="shape">
              <a:fillToRect l="50000" t="50000" r="50000" b="50000"/>
            </a:path>
          </a:gradFill>
          <a:ln w="12700">
            <a:noFill/>
            <a:round/>
            <a:headEnd/>
            <a:tailEnd/>
          </a:ln>
          <a:effectLst/>
        </p:spPr>
        <p:txBody>
          <a:bodyPr wrap="none" anchor="ctr"/>
          <a:lstStyle/>
          <a:p>
            <a:pPr algn="ctr" fontAlgn="auto">
              <a:spcBef>
                <a:spcPts val="0"/>
              </a:spcBef>
              <a:spcAft>
                <a:spcPts val="0"/>
              </a:spcAft>
              <a:defRPr/>
            </a:pPr>
            <a:r>
              <a:rPr lang="en-US" b="1" dirty="0" err="1" smtClean="0">
                <a:latin typeface="Cambria Math" pitchFamily="18" charset="0"/>
                <a:ea typeface="Cambria Math" pitchFamily="18" charset="0"/>
              </a:rPr>
              <a:t>Var</a:t>
            </a:r>
            <a:r>
              <a:rPr lang="en-US" b="1" dirty="0" smtClean="0">
                <a:latin typeface="Cambria Math" pitchFamily="18" charset="0"/>
                <a:ea typeface="Cambria Math" pitchFamily="18" charset="0"/>
              </a:rPr>
              <a:t> 2</a:t>
            </a:r>
            <a:endParaRPr lang="en-US" b="1" dirty="0">
              <a:latin typeface="Cambria Math" pitchFamily="18" charset="0"/>
              <a:ea typeface="Cambria Math" pitchFamily="18" charset="0"/>
            </a:endParaRPr>
          </a:p>
        </p:txBody>
      </p:sp>
      <p:sp>
        <p:nvSpPr>
          <p:cNvPr id="7" name="Oval 6"/>
          <p:cNvSpPr/>
          <p:nvPr/>
        </p:nvSpPr>
        <p:spPr>
          <a:xfrm>
            <a:off x="4267200" y="3581400"/>
            <a:ext cx="1066800" cy="914400"/>
          </a:xfrm>
          <a:prstGeom prst="ellipse">
            <a:avLst/>
          </a:prstGeom>
          <a:gradFill rotWithShape="0">
            <a:gsLst>
              <a:gs pos="0">
                <a:schemeClr val="bg1">
                  <a:lumMod val="95000"/>
                </a:schemeClr>
              </a:gs>
              <a:gs pos="100000">
                <a:schemeClr val="bg1">
                  <a:lumMod val="65000"/>
                </a:schemeClr>
              </a:gs>
            </a:gsLst>
            <a:path path="shape">
              <a:fillToRect l="50000" t="50000" r="50000" b="50000"/>
            </a:path>
          </a:gradFill>
          <a:ln w="12700">
            <a:noFill/>
            <a:round/>
            <a:headEnd/>
            <a:tailEnd/>
          </a:ln>
          <a:effectLst/>
        </p:spPr>
        <p:txBody>
          <a:bodyPr wrap="none" anchor="ctr"/>
          <a:lstStyle/>
          <a:p>
            <a:pPr algn="ctr">
              <a:defRPr/>
            </a:pPr>
            <a:r>
              <a:rPr lang="en-US" b="1" dirty="0" err="1" smtClean="0">
                <a:latin typeface="Cambria Math" pitchFamily="18" charset="0"/>
                <a:ea typeface="Cambria Math" pitchFamily="18" charset="0"/>
              </a:rPr>
              <a:t>Var</a:t>
            </a:r>
            <a:r>
              <a:rPr lang="en-US" b="1" dirty="0" smtClean="0">
                <a:latin typeface="Cambria Math" pitchFamily="18" charset="0"/>
                <a:ea typeface="Cambria Math" pitchFamily="18" charset="0"/>
              </a:rPr>
              <a:t> 4</a:t>
            </a:r>
            <a:endParaRPr lang="en-US" b="1" dirty="0">
              <a:latin typeface="Cambria Math" pitchFamily="18" charset="0"/>
              <a:ea typeface="Cambria Math" pitchFamily="18" charset="0"/>
            </a:endParaRPr>
          </a:p>
        </p:txBody>
      </p:sp>
      <p:cxnSp>
        <p:nvCxnSpPr>
          <p:cNvPr id="8" name="Shape 19"/>
          <p:cNvCxnSpPr>
            <a:stCxn id="5" idx="7"/>
            <a:endCxn id="5" idx="6"/>
          </p:cNvCxnSpPr>
          <p:nvPr/>
        </p:nvCxnSpPr>
        <p:spPr>
          <a:xfrm rot="16200000" flipH="1">
            <a:off x="5094288" y="1665287"/>
            <a:ext cx="323850" cy="155575"/>
          </a:xfrm>
          <a:prstGeom prst="curvedConnector4">
            <a:avLst>
              <a:gd name="adj1" fmla="val -32583"/>
              <a:gd name="adj2" fmla="val 246324"/>
            </a:avLst>
          </a:prstGeom>
          <a:ln w="508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 name="Shape 8"/>
          <p:cNvCxnSpPr>
            <a:stCxn id="7" idx="6"/>
            <a:endCxn id="7" idx="5"/>
          </p:cNvCxnSpPr>
          <p:nvPr/>
        </p:nvCxnSpPr>
        <p:spPr>
          <a:xfrm flipH="1">
            <a:off x="5178425" y="4038600"/>
            <a:ext cx="155575" cy="323850"/>
          </a:xfrm>
          <a:prstGeom prst="curvedConnector4">
            <a:avLst>
              <a:gd name="adj1" fmla="val -146324"/>
              <a:gd name="adj2" fmla="val 135529"/>
            </a:avLst>
          </a:prstGeom>
          <a:ln w="508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5" idx="4"/>
            <a:endCxn id="7" idx="0"/>
          </p:cNvCxnSpPr>
          <p:nvPr/>
        </p:nvCxnSpPr>
        <p:spPr>
          <a:xfrm rot="5400000">
            <a:off x="4191001" y="2971800"/>
            <a:ext cx="1219200" cy="3175"/>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4" idx="6"/>
            <a:endCxn id="5" idx="2"/>
          </p:cNvCxnSpPr>
          <p:nvPr/>
        </p:nvCxnSpPr>
        <p:spPr>
          <a:xfrm>
            <a:off x="2133600" y="1905000"/>
            <a:ext cx="2133600" cy="1588"/>
          </a:xfrm>
          <a:prstGeom prst="straightConnector1">
            <a:avLst/>
          </a:prstGeom>
          <a:ln w="50800" cmpd="sng">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3" name="Shape 12"/>
          <p:cNvCxnSpPr/>
          <p:nvPr/>
        </p:nvCxnSpPr>
        <p:spPr>
          <a:xfrm rot="10800000" flipH="1" flipV="1">
            <a:off x="1066800" y="4038600"/>
            <a:ext cx="155575" cy="323850"/>
          </a:xfrm>
          <a:prstGeom prst="curvedConnector4">
            <a:avLst>
              <a:gd name="adj1" fmla="val -146324"/>
              <a:gd name="adj2" fmla="val 141544"/>
            </a:avLst>
          </a:prstGeom>
          <a:ln w="508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4" name="Shape 13"/>
          <p:cNvCxnSpPr>
            <a:stCxn id="4" idx="1"/>
            <a:endCxn id="4" idx="2"/>
          </p:cNvCxnSpPr>
          <p:nvPr/>
        </p:nvCxnSpPr>
        <p:spPr>
          <a:xfrm rot="16200000" flipH="1" flipV="1">
            <a:off x="982663" y="1665287"/>
            <a:ext cx="323850" cy="155575"/>
          </a:xfrm>
          <a:prstGeom prst="curvedConnector4">
            <a:avLst>
              <a:gd name="adj1" fmla="val -41421"/>
              <a:gd name="adj2" fmla="val 246324"/>
            </a:avLst>
          </a:prstGeom>
          <a:ln w="508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5" idx="3"/>
            <a:endCxn id="6" idx="7"/>
          </p:cNvCxnSpPr>
          <p:nvPr/>
        </p:nvCxnSpPr>
        <p:spPr>
          <a:xfrm rot="5400000">
            <a:off x="2457450" y="1749425"/>
            <a:ext cx="1485900" cy="2444750"/>
          </a:xfrm>
          <a:prstGeom prst="straightConnector1">
            <a:avLst/>
          </a:prstGeom>
          <a:ln w="50800" cmpd="sng">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28686" name="TextBox 16"/>
          <p:cNvSpPr txBox="1">
            <a:spLocks noChangeArrowheads="1"/>
          </p:cNvSpPr>
          <p:nvPr/>
        </p:nvSpPr>
        <p:spPr bwMode="auto">
          <a:xfrm>
            <a:off x="6324600" y="1600200"/>
            <a:ext cx="2971800" cy="2357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u="sng" dirty="0">
                <a:latin typeface="+mj-lt"/>
              </a:rPr>
              <a:t>Legend:</a:t>
            </a:r>
          </a:p>
          <a:p>
            <a:pPr eaLnBrk="1" hangingPunct="1">
              <a:lnSpc>
                <a:spcPts val="3100"/>
              </a:lnSpc>
            </a:pPr>
            <a:r>
              <a:rPr lang="en-US" dirty="0" smtClean="0">
                <a:latin typeface="+mj-lt"/>
              </a:rPr>
              <a:t>Contemporaneous Effects (A)</a:t>
            </a:r>
            <a:endParaRPr lang="en-US" dirty="0">
              <a:latin typeface="+mj-lt"/>
            </a:endParaRPr>
          </a:p>
          <a:p>
            <a:pPr eaLnBrk="1" hangingPunct="1">
              <a:lnSpc>
                <a:spcPts val="3100"/>
              </a:lnSpc>
            </a:pPr>
            <a:r>
              <a:rPr lang="en-US" dirty="0">
                <a:latin typeface="+mj-lt"/>
              </a:rPr>
              <a:t>Lagged </a:t>
            </a:r>
            <a:r>
              <a:rPr lang="en-US" dirty="0" smtClean="0">
                <a:latin typeface="+mj-lt"/>
              </a:rPr>
              <a:t>Effects (</a:t>
            </a:r>
            <a:r>
              <a:rPr lang="el-GR" dirty="0">
                <a:latin typeface="+mj-lt"/>
                <a:ea typeface="Cambria Math"/>
              </a:rPr>
              <a:t>ϕ</a:t>
            </a:r>
            <a:r>
              <a:rPr lang="en-US" dirty="0" smtClean="0">
                <a:latin typeface="+mj-lt"/>
                <a:ea typeface="Cambria Math"/>
              </a:rPr>
              <a:t>)</a:t>
            </a:r>
            <a:endParaRPr lang="en-US" dirty="0">
              <a:latin typeface="+mj-lt"/>
            </a:endParaRPr>
          </a:p>
          <a:p>
            <a:pPr eaLnBrk="1" hangingPunct="1">
              <a:lnSpc>
                <a:spcPts val="3100"/>
              </a:lnSpc>
            </a:pPr>
            <a:r>
              <a:rPr lang="en-US" dirty="0" smtClean="0">
                <a:latin typeface="+mj-lt"/>
              </a:rPr>
              <a:t>Lagged Input (</a:t>
            </a:r>
            <a:r>
              <a:rPr lang="el-GR" dirty="0">
                <a:latin typeface="+mj-lt"/>
                <a:ea typeface="Cambria Math"/>
              </a:rPr>
              <a:t>γ</a:t>
            </a:r>
            <a:r>
              <a:rPr lang="en-US" dirty="0" smtClean="0">
                <a:latin typeface="+mj-lt"/>
                <a:ea typeface="Cambria Math"/>
              </a:rPr>
              <a:t>)</a:t>
            </a:r>
            <a:endParaRPr lang="en-US" dirty="0" smtClean="0">
              <a:latin typeface="+mj-lt"/>
            </a:endParaRPr>
          </a:p>
          <a:p>
            <a:pPr eaLnBrk="1" hangingPunct="1">
              <a:lnSpc>
                <a:spcPts val="3100"/>
              </a:lnSpc>
            </a:pPr>
            <a:r>
              <a:rPr lang="en-US" dirty="0">
                <a:latin typeface="+mj-lt"/>
              </a:rPr>
              <a:t>Bilinear Effect (</a:t>
            </a:r>
            <a:r>
              <a:rPr lang="el-GR" dirty="0" smtClean="0">
                <a:latin typeface="+mj-lt"/>
                <a:ea typeface="Cambria Math"/>
              </a:rPr>
              <a:t>τ</a:t>
            </a:r>
            <a:r>
              <a:rPr lang="en-US" dirty="0" smtClean="0">
                <a:latin typeface="+mj-lt"/>
              </a:rPr>
              <a:t>)</a:t>
            </a:r>
            <a:endParaRPr lang="en-US" dirty="0">
              <a:latin typeface="+mj-lt"/>
            </a:endParaRPr>
          </a:p>
          <a:p>
            <a:pPr eaLnBrk="1" hangingPunct="1">
              <a:lnSpc>
                <a:spcPts val="3100"/>
              </a:lnSpc>
            </a:pPr>
            <a:endParaRPr lang="en-US" dirty="0">
              <a:latin typeface="+mj-lt"/>
            </a:endParaRPr>
          </a:p>
        </p:txBody>
      </p:sp>
      <p:cxnSp>
        <p:nvCxnSpPr>
          <p:cNvPr id="18" name="Straight Arrow Connector 17"/>
          <p:cNvCxnSpPr/>
          <p:nvPr/>
        </p:nvCxnSpPr>
        <p:spPr>
          <a:xfrm rot="10800000">
            <a:off x="6019800" y="2895600"/>
            <a:ext cx="304800" cy="1587"/>
          </a:xfrm>
          <a:prstGeom prst="straightConnector1">
            <a:avLst/>
          </a:prstGeom>
          <a:ln>
            <a:solidFill>
              <a:schemeClr val="tx1"/>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0800000">
            <a:off x="5943600" y="2516188"/>
            <a:ext cx="381000" cy="1587"/>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0800000">
            <a:off x="5943600" y="2135188"/>
            <a:ext cx="381000" cy="1587"/>
          </a:xfrm>
          <a:prstGeom prst="straightConnector1">
            <a:avLst/>
          </a:prstGeom>
          <a:ln cmpd="sng">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28692" name="Line 15"/>
          <p:cNvSpPr>
            <a:spLocks noChangeShapeType="1"/>
          </p:cNvSpPr>
          <p:nvPr/>
        </p:nvSpPr>
        <p:spPr bwMode="auto">
          <a:xfrm flipV="1">
            <a:off x="1600200" y="4495800"/>
            <a:ext cx="0" cy="381000"/>
          </a:xfrm>
          <a:prstGeom prst="line">
            <a:avLst/>
          </a:prstGeom>
          <a:ln w="38100">
            <a:solidFill>
              <a:schemeClr val="tx1"/>
            </a:solidFill>
            <a:prstDash val="dash"/>
            <a:tailEnd type="oval"/>
          </a:ln>
          <a:extLst>
            <a:ext uri="{909E8E84-426E-40dd-AFC4-6F175D3DCCD1}">
              <a14:hiddenFill xmlns:a14="http://schemas.microsoft.com/office/drawing/2010/main">
                <a:noFill/>
              </a14:hiddenFill>
            </a:ext>
          </a:extLst>
        </p:spPr>
        <p:style>
          <a:lnRef idx="1">
            <a:schemeClr val="accent1"/>
          </a:lnRef>
          <a:fillRef idx="0">
            <a:schemeClr val="accent1"/>
          </a:fillRef>
          <a:effectRef idx="0">
            <a:schemeClr val="accent1"/>
          </a:effectRef>
          <a:fontRef idx="minor">
            <a:schemeClr val="tx1"/>
          </a:fontRef>
        </p:style>
        <p:txBody>
          <a:bodyPr/>
          <a:lstStyle/>
          <a:p>
            <a:endParaRPr lang="en-US"/>
          </a:p>
        </p:txBody>
      </p:sp>
      <p:cxnSp>
        <p:nvCxnSpPr>
          <p:cNvPr id="34" name="Straight Arrow Connector 33"/>
          <p:cNvCxnSpPr>
            <a:stCxn id="6" idx="6"/>
            <a:endCxn id="7" idx="2"/>
          </p:cNvCxnSpPr>
          <p:nvPr/>
        </p:nvCxnSpPr>
        <p:spPr>
          <a:xfrm>
            <a:off x="2133600" y="4038600"/>
            <a:ext cx="2133600" cy="1588"/>
          </a:xfrm>
          <a:prstGeom prst="straightConnector1">
            <a:avLst/>
          </a:prstGeom>
          <a:ln w="63500">
            <a:solidFill>
              <a:schemeClr val="tx1"/>
            </a:solidFill>
            <a:prstDash val="dash"/>
            <a:tailEnd type="diamond"/>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10800000">
            <a:off x="5943600" y="3352800"/>
            <a:ext cx="381000" cy="1588"/>
          </a:xfrm>
          <a:prstGeom prst="straightConnector1">
            <a:avLst/>
          </a:prstGeom>
          <a:ln>
            <a:solidFill>
              <a:schemeClr val="tx1"/>
            </a:solidFill>
            <a:prstDash val="dash"/>
            <a:tailEnd type="diamond"/>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 y="6324600"/>
            <a:ext cx="4422775" cy="369332"/>
          </a:xfrm>
          <a:prstGeom prst="rect">
            <a:avLst/>
          </a:prstGeom>
          <a:noFill/>
        </p:spPr>
        <p:txBody>
          <a:bodyPr wrap="square" rtlCol="0">
            <a:spAutoFit/>
          </a:bodyPr>
          <a:lstStyle/>
          <a:p>
            <a:r>
              <a:rPr lang="en-US" dirty="0" smtClean="0">
                <a:solidFill>
                  <a:schemeClr val="bg1"/>
                </a:solidFill>
              </a:rPr>
              <a:t>Gates &amp;  </a:t>
            </a:r>
            <a:r>
              <a:rPr lang="en-US" dirty="0" err="1" smtClean="0">
                <a:solidFill>
                  <a:schemeClr val="bg1"/>
                </a:solidFill>
              </a:rPr>
              <a:t>Molenaar</a:t>
            </a:r>
            <a:r>
              <a:rPr lang="en-US" dirty="0" smtClean="0">
                <a:solidFill>
                  <a:schemeClr val="bg1"/>
                </a:solidFill>
              </a:rPr>
              <a:t>, 2011; 2012</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0088" y="4876800"/>
            <a:ext cx="77438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482049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ConnectivityPicture.tif"/>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2520" y="233686"/>
            <a:ext cx="7894320" cy="586231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29" name="Freeform 28"/>
          <p:cNvSpPr/>
          <p:nvPr/>
        </p:nvSpPr>
        <p:spPr>
          <a:xfrm>
            <a:off x="1225624" y="944763"/>
            <a:ext cx="609891" cy="761287"/>
          </a:xfrm>
          <a:custGeom>
            <a:avLst/>
            <a:gdLst>
              <a:gd name="connsiteX0" fmla="*/ 629392 w 706582"/>
              <a:gd name="connsiteY0" fmla="*/ 0 h 890649"/>
              <a:gd name="connsiteX1" fmla="*/ 463138 w 706582"/>
              <a:gd name="connsiteY1" fmla="*/ 47501 h 890649"/>
              <a:gd name="connsiteX2" fmla="*/ 362197 w 706582"/>
              <a:gd name="connsiteY2" fmla="*/ 77189 h 890649"/>
              <a:gd name="connsiteX3" fmla="*/ 290945 w 706582"/>
              <a:gd name="connsiteY3" fmla="*/ 130628 h 890649"/>
              <a:gd name="connsiteX4" fmla="*/ 237507 w 706582"/>
              <a:gd name="connsiteY4" fmla="*/ 190005 h 890649"/>
              <a:gd name="connsiteX5" fmla="*/ 213756 w 706582"/>
              <a:gd name="connsiteY5" fmla="*/ 249382 h 890649"/>
              <a:gd name="connsiteX6" fmla="*/ 148442 w 706582"/>
              <a:gd name="connsiteY6" fmla="*/ 267195 h 890649"/>
              <a:gd name="connsiteX7" fmla="*/ 77190 w 706582"/>
              <a:gd name="connsiteY7" fmla="*/ 344384 h 890649"/>
              <a:gd name="connsiteX8" fmla="*/ 29688 w 706582"/>
              <a:gd name="connsiteY8" fmla="*/ 469075 h 890649"/>
              <a:gd name="connsiteX9" fmla="*/ 5938 w 706582"/>
              <a:gd name="connsiteY9" fmla="*/ 641267 h 890649"/>
              <a:gd name="connsiteX10" fmla="*/ 0 w 706582"/>
              <a:gd name="connsiteY10" fmla="*/ 825335 h 890649"/>
              <a:gd name="connsiteX11" fmla="*/ 29688 w 706582"/>
              <a:gd name="connsiteY11" fmla="*/ 884711 h 890649"/>
              <a:gd name="connsiteX12" fmla="*/ 89065 w 706582"/>
              <a:gd name="connsiteY12" fmla="*/ 890649 h 890649"/>
              <a:gd name="connsiteX13" fmla="*/ 154379 w 706582"/>
              <a:gd name="connsiteY13" fmla="*/ 890649 h 890649"/>
              <a:gd name="connsiteX14" fmla="*/ 184068 w 706582"/>
              <a:gd name="connsiteY14" fmla="*/ 849085 h 890649"/>
              <a:gd name="connsiteX15" fmla="*/ 267195 w 706582"/>
              <a:gd name="connsiteY15" fmla="*/ 783771 h 890649"/>
              <a:gd name="connsiteX16" fmla="*/ 344384 w 706582"/>
              <a:gd name="connsiteY16" fmla="*/ 736270 h 890649"/>
              <a:gd name="connsiteX17" fmla="*/ 421574 w 706582"/>
              <a:gd name="connsiteY17" fmla="*/ 712519 h 890649"/>
              <a:gd name="connsiteX18" fmla="*/ 439387 w 706582"/>
              <a:gd name="connsiteY18" fmla="*/ 647205 h 890649"/>
              <a:gd name="connsiteX19" fmla="*/ 445325 w 706582"/>
              <a:gd name="connsiteY19" fmla="*/ 564078 h 890649"/>
              <a:gd name="connsiteX20" fmla="*/ 480951 w 706582"/>
              <a:gd name="connsiteY20" fmla="*/ 522514 h 890649"/>
              <a:gd name="connsiteX21" fmla="*/ 516577 w 706582"/>
              <a:gd name="connsiteY21" fmla="*/ 374072 h 890649"/>
              <a:gd name="connsiteX22" fmla="*/ 581891 w 706582"/>
              <a:gd name="connsiteY22" fmla="*/ 362197 h 890649"/>
              <a:gd name="connsiteX23" fmla="*/ 623455 w 706582"/>
              <a:gd name="connsiteY23" fmla="*/ 249382 h 890649"/>
              <a:gd name="connsiteX24" fmla="*/ 706582 w 706582"/>
              <a:gd name="connsiteY24" fmla="*/ 124691 h 890649"/>
              <a:gd name="connsiteX25" fmla="*/ 706582 w 706582"/>
              <a:gd name="connsiteY25" fmla="*/ 47501 h 890649"/>
              <a:gd name="connsiteX26" fmla="*/ 629392 w 706582"/>
              <a:gd name="connsiteY26" fmla="*/ 0 h 890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06582" h="890649">
                <a:moveTo>
                  <a:pt x="629392" y="0"/>
                </a:moveTo>
                <a:lnTo>
                  <a:pt x="463138" y="47501"/>
                </a:lnTo>
                <a:lnTo>
                  <a:pt x="362197" y="77189"/>
                </a:lnTo>
                <a:lnTo>
                  <a:pt x="290945" y="130628"/>
                </a:lnTo>
                <a:lnTo>
                  <a:pt x="237507" y="190005"/>
                </a:lnTo>
                <a:lnTo>
                  <a:pt x="213756" y="249382"/>
                </a:lnTo>
                <a:lnTo>
                  <a:pt x="148442" y="267195"/>
                </a:lnTo>
                <a:lnTo>
                  <a:pt x="77190" y="344384"/>
                </a:lnTo>
                <a:lnTo>
                  <a:pt x="29688" y="469075"/>
                </a:lnTo>
                <a:lnTo>
                  <a:pt x="5938" y="641267"/>
                </a:lnTo>
                <a:lnTo>
                  <a:pt x="0" y="825335"/>
                </a:lnTo>
                <a:lnTo>
                  <a:pt x="29688" y="884711"/>
                </a:lnTo>
                <a:lnTo>
                  <a:pt x="89065" y="890649"/>
                </a:lnTo>
                <a:lnTo>
                  <a:pt x="154379" y="890649"/>
                </a:lnTo>
                <a:lnTo>
                  <a:pt x="184068" y="849085"/>
                </a:lnTo>
                <a:lnTo>
                  <a:pt x="267195" y="783771"/>
                </a:lnTo>
                <a:lnTo>
                  <a:pt x="344384" y="736270"/>
                </a:lnTo>
                <a:lnTo>
                  <a:pt x="421574" y="712519"/>
                </a:lnTo>
                <a:lnTo>
                  <a:pt x="439387" y="647205"/>
                </a:lnTo>
                <a:lnTo>
                  <a:pt x="445325" y="564078"/>
                </a:lnTo>
                <a:lnTo>
                  <a:pt x="480951" y="522514"/>
                </a:lnTo>
                <a:lnTo>
                  <a:pt x="516577" y="374072"/>
                </a:lnTo>
                <a:lnTo>
                  <a:pt x="581891" y="362197"/>
                </a:lnTo>
                <a:lnTo>
                  <a:pt x="623455" y="249382"/>
                </a:lnTo>
                <a:lnTo>
                  <a:pt x="706582" y="124691"/>
                </a:lnTo>
                <a:lnTo>
                  <a:pt x="706582" y="47501"/>
                </a:lnTo>
                <a:lnTo>
                  <a:pt x="629392" y="0"/>
                </a:lnTo>
                <a:close/>
              </a:path>
            </a:pathLst>
          </a:cu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 name="Trapezoid 30"/>
          <p:cNvSpPr/>
          <p:nvPr/>
        </p:nvSpPr>
        <p:spPr>
          <a:xfrm rot="16200000">
            <a:off x="2697045" y="1340038"/>
            <a:ext cx="716505" cy="197358"/>
          </a:xfrm>
          <a:prstGeom prst="trapezoid">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 name="Trapezoid 31"/>
          <p:cNvSpPr/>
          <p:nvPr/>
        </p:nvSpPr>
        <p:spPr>
          <a:xfrm rot="5400000" flipH="1">
            <a:off x="2022739" y="1338682"/>
            <a:ext cx="716505" cy="197358"/>
          </a:xfrm>
          <a:prstGeom prst="trapezoid">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Freeform 32"/>
          <p:cNvSpPr/>
          <p:nvPr/>
        </p:nvSpPr>
        <p:spPr>
          <a:xfrm flipH="1">
            <a:off x="3541839" y="937978"/>
            <a:ext cx="609891" cy="761286"/>
          </a:xfrm>
          <a:custGeom>
            <a:avLst/>
            <a:gdLst>
              <a:gd name="connsiteX0" fmla="*/ 629392 w 706582"/>
              <a:gd name="connsiteY0" fmla="*/ 0 h 890649"/>
              <a:gd name="connsiteX1" fmla="*/ 463138 w 706582"/>
              <a:gd name="connsiteY1" fmla="*/ 47501 h 890649"/>
              <a:gd name="connsiteX2" fmla="*/ 362197 w 706582"/>
              <a:gd name="connsiteY2" fmla="*/ 77189 h 890649"/>
              <a:gd name="connsiteX3" fmla="*/ 290945 w 706582"/>
              <a:gd name="connsiteY3" fmla="*/ 130628 h 890649"/>
              <a:gd name="connsiteX4" fmla="*/ 237507 w 706582"/>
              <a:gd name="connsiteY4" fmla="*/ 190005 h 890649"/>
              <a:gd name="connsiteX5" fmla="*/ 213756 w 706582"/>
              <a:gd name="connsiteY5" fmla="*/ 249382 h 890649"/>
              <a:gd name="connsiteX6" fmla="*/ 148442 w 706582"/>
              <a:gd name="connsiteY6" fmla="*/ 267195 h 890649"/>
              <a:gd name="connsiteX7" fmla="*/ 77190 w 706582"/>
              <a:gd name="connsiteY7" fmla="*/ 344384 h 890649"/>
              <a:gd name="connsiteX8" fmla="*/ 29688 w 706582"/>
              <a:gd name="connsiteY8" fmla="*/ 469075 h 890649"/>
              <a:gd name="connsiteX9" fmla="*/ 5938 w 706582"/>
              <a:gd name="connsiteY9" fmla="*/ 641267 h 890649"/>
              <a:gd name="connsiteX10" fmla="*/ 0 w 706582"/>
              <a:gd name="connsiteY10" fmla="*/ 825335 h 890649"/>
              <a:gd name="connsiteX11" fmla="*/ 29688 w 706582"/>
              <a:gd name="connsiteY11" fmla="*/ 884711 h 890649"/>
              <a:gd name="connsiteX12" fmla="*/ 89065 w 706582"/>
              <a:gd name="connsiteY12" fmla="*/ 890649 h 890649"/>
              <a:gd name="connsiteX13" fmla="*/ 154379 w 706582"/>
              <a:gd name="connsiteY13" fmla="*/ 890649 h 890649"/>
              <a:gd name="connsiteX14" fmla="*/ 184068 w 706582"/>
              <a:gd name="connsiteY14" fmla="*/ 849085 h 890649"/>
              <a:gd name="connsiteX15" fmla="*/ 267195 w 706582"/>
              <a:gd name="connsiteY15" fmla="*/ 783771 h 890649"/>
              <a:gd name="connsiteX16" fmla="*/ 344384 w 706582"/>
              <a:gd name="connsiteY16" fmla="*/ 736270 h 890649"/>
              <a:gd name="connsiteX17" fmla="*/ 421574 w 706582"/>
              <a:gd name="connsiteY17" fmla="*/ 712519 h 890649"/>
              <a:gd name="connsiteX18" fmla="*/ 439387 w 706582"/>
              <a:gd name="connsiteY18" fmla="*/ 647205 h 890649"/>
              <a:gd name="connsiteX19" fmla="*/ 445325 w 706582"/>
              <a:gd name="connsiteY19" fmla="*/ 564078 h 890649"/>
              <a:gd name="connsiteX20" fmla="*/ 480951 w 706582"/>
              <a:gd name="connsiteY20" fmla="*/ 522514 h 890649"/>
              <a:gd name="connsiteX21" fmla="*/ 516577 w 706582"/>
              <a:gd name="connsiteY21" fmla="*/ 374072 h 890649"/>
              <a:gd name="connsiteX22" fmla="*/ 581891 w 706582"/>
              <a:gd name="connsiteY22" fmla="*/ 362197 h 890649"/>
              <a:gd name="connsiteX23" fmla="*/ 623455 w 706582"/>
              <a:gd name="connsiteY23" fmla="*/ 249382 h 890649"/>
              <a:gd name="connsiteX24" fmla="*/ 706582 w 706582"/>
              <a:gd name="connsiteY24" fmla="*/ 124691 h 890649"/>
              <a:gd name="connsiteX25" fmla="*/ 706582 w 706582"/>
              <a:gd name="connsiteY25" fmla="*/ 47501 h 890649"/>
              <a:gd name="connsiteX26" fmla="*/ 629392 w 706582"/>
              <a:gd name="connsiteY26" fmla="*/ 0 h 890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06582" h="890649">
                <a:moveTo>
                  <a:pt x="629392" y="0"/>
                </a:moveTo>
                <a:lnTo>
                  <a:pt x="463138" y="47501"/>
                </a:lnTo>
                <a:lnTo>
                  <a:pt x="362197" y="77189"/>
                </a:lnTo>
                <a:lnTo>
                  <a:pt x="290945" y="130628"/>
                </a:lnTo>
                <a:lnTo>
                  <a:pt x="237507" y="190005"/>
                </a:lnTo>
                <a:lnTo>
                  <a:pt x="213756" y="249382"/>
                </a:lnTo>
                <a:lnTo>
                  <a:pt x="148442" y="267195"/>
                </a:lnTo>
                <a:lnTo>
                  <a:pt x="77190" y="344384"/>
                </a:lnTo>
                <a:lnTo>
                  <a:pt x="29688" y="469075"/>
                </a:lnTo>
                <a:lnTo>
                  <a:pt x="5938" y="641267"/>
                </a:lnTo>
                <a:lnTo>
                  <a:pt x="0" y="825335"/>
                </a:lnTo>
                <a:lnTo>
                  <a:pt x="29688" y="884711"/>
                </a:lnTo>
                <a:lnTo>
                  <a:pt x="89065" y="890649"/>
                </a:lnTo>
                <a:lnTo>
                  <a:pt x="154379" y="890649"/>
                </a:lnTo>
                <a:lnTo>
                  <a:pt x="184068" y="849085"/>
                </a:lnTo>
                <a:lnTo>
                  <a:pt x="267195" y="783771"/>
                </a:lnTo>
                <a:lnTo>
                  <a:pt x="344384" y="736270"/>
                </a:lnTo>
                <a:lnTo>
                  <a:pt x="421574" y="712519"/>
                </a:lnTo>
                <a:lnTo>
                  <a:pt x="439387" y="647205"/>
                </a:lnTo>
                <a:lnTo>
                  <a:pt x="445325" y="564078"/>
                </a:lnTo>
                <a:lnTo>
                  <a:pt x="480951" y="522514"/>
                </a:lnTo>
                <a:lnTo>
                  <a:pt x="516577" y="374072"/>
                </a:lnTo>
                <a:lnTo>
                  <a:pt x="581891" y="362197"/>
                </a:lnTo>
                <a:lnTo>
                  <a:pt x="623455" y="249382"/>
                </a:lnTo>
                <a:lnTo>
                  <a:pt x="706582" y="124691"/>
                </a:lnTo>
                <a:lnTo>
                  <a:pt x="706582" y="47501"/>
                </a:lnTo>
                <a:lnTo>
                  <a:pt x="629392" y="0"/>
                </a:lnTo>
                <a:close/>
              </a:path>
            </a:pathLst>
          </a:custGeom>
          <a:solidFill>
            <a:srgbClr val="B9231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Freeform 33"/>
          <p:cNvSpPr/>
          <p:nvPr/>
        </p:nvSpPr>
        <p:spPr>
          <a:xfrm>
            <a:off x="1221513" y="940692"/>
            <a:ext cx="609891" cy="761286"/>
          </a:xfrm>
          <a:custGeom>
            <a:avLst/>
            <a:gdLst>
              <a:gd name="connsiteX0" fmla="*/ 629392 w 706582"/>
              <a:gd name="connsiteY0" fmla="*/ 0 h 890649"/>
              <a:gd name="connsiteX1" fmla="*/ 463138 w 706582"/>
              <a:gd name="connsiteY1" fmla="*/ 47501 h 890649"/>
              <a:gd name="connsiteX2" fmla="*/ 362197 w 706582"/>
              <a:gd name="connsiteY2" fmla="*/ 77189 h 890649"/>
              <a:gd name="connsiteX3" fmla="*/ 290945 w 706582"/>
              <a:gd name="connsiteY3" fmla="*/ 130628 h 890649"/>
              <a:gd name="connsiteX4" fmla="*/ 237507 w 706582"/>
              <a:gd name="connsiteY4" fmla="*/ 190005 h 890649"/>
              <a:gd name="connsiteX5" fmla="*/ 213756 w 706582"/>
              <a:gd name="connsiteY5" fmla="*/ 249382 h 890649"/>
              <a:gd name="connsiteX6" fmla="*/ 148442 w 706582"/>
              <a:gd name="connsiteY6" fmla="*/ 267195 h 890649"/>
              <a:gd name="connsiteX7" fmla="*/ 77190 w 706582"/>
              <a:gd name="connsiteY7" fmla="*/ 344384 h 890649"/>
              <a:gd name="connsiteX8" fmla="*/ 29688 w 706582"/>
              <a:gd name="connsiteY8" fmla="*/ 469075 h 890649"/>
              <a:gd name="connsiteX9" fmla="*/ 5938 w 706582"/>
              <a:gd name="connsiteY9" fmla="*/ 641267 h 890649"/>
              <a:gd name="connsiteX10" fmla="*/ 0 w 706582"/>
              <a:gd name="connsiteY10" fmla="*/ 825335 h 890649"/>
              <a:gd name="connsiteX11" fmla="*/ 29688 w 706582"/>
              <a:gd name="connsiteY11" fmla="*/ 884711 h 890649"/>
              <a:gd name="connsiteX12" fmla="*/ 89065 w 706582"/>
              <a:gd name="connsiteY12" fmla="*/ 890649 h 890649"/>
              <a:gd name="connsiteX13" fmla="*/ 154379 w 706582"/>
              <a:gd name="connsiteY13" fmla="*/ 890649 h 890649"/>
              <a:gd name="connsiteX14" fmla="*/ 184068 w 706582"/>
              <a:gd name="connsiteY14" fmla="*/ 849085 h 890649"/>
              <a:gd name="connsiteX15" fmla="*/ 267195 w 706582"/>
              <a:gd name="connsiteY15" fmla="*/ 783771 h 890649"/>
              <a:gd name="connsiteX16" fmla="*/ 344384 w 706582"/>
              <a:gd name="connsiteY16" fmla="*/ 736270 h 890649"/>
              <a:gd name="connsiteX17" fmla="*/ 421574 w 706582"/>
              <a:gd name="connsiteY17" fmla="*/ 712519 h 890649"/>
              <a:gd name="connsiteX18" fmla="*/ 439387 w 706582"/>
              <a:gd name="connsiteY18" fmla="*/ 647205 h 890649"/>
              <a:gd name="connsiteX19" fmla="*/ 445325 w 706582"/>
              <a:gd name="connsiteY19" fmla="*/ 564078 h 890649"/>
              <a:gd name="connsiteX20" fmla="*/ 480951 w 706582"/>
              <a:gd name="connsiteY20" fmla="*/ 522514 h 890649"/>
              <a:gd name="connsiteX21" fmla="*/ 516577 w 706582"/>
              <a:gd name="connsiteY21" fmla="*/ 374072 h 890649"/>
              <a:gd name="connsiteX22" fmla="*/ 581891 w 706582"/>
              <a:gd name="connsiteY22" fmla="*/ 362197 h 890649"/>
              <a:gd name="connsiteX23" fmla="*/ 623455 w 706582"/>
              <a:gd name="connsiteY23" fmla="*/ 249382 h 890649"/>
              <a:gd name="connsiteX24" fmla="*/ 706582 w 706582"/>
              <a:gd name="connsiteY24" fmla="*/ 124691 h 890649"/>
              <a:gd name="connsiteX25" fmla="*/ 706582 w 706582"/>
              <a:gd name="connsiteY25" fmla="*/ 47501 h 890649"/>
              <a:gd name="connsiteX26" fmla="*/ 629392 w 706582"/>
              <a:gd name="connsiteY26" fmla="*/ 0 h 890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06582" h="890649">
                <a:moveTo>
                  <a:pt x="629392" y="0"/>
                </a:moveTo>
                <a:lnTo>
                  <a:pt x="463138" y="47501"/>
                </a:lnTo>
                <a:lnTo>
                  <a:pt x="362197" y="77189"/>
                </a:lnTo>
                <a:lnTo>
                  <a:pt x="290945" y="130628"/>
                </a:lnTo>
                <a:lnTo>
                  <a:pt x="237507" y="190005"/>
                </a:lnTo>
                <a:lnTo>
                  <a:pt x="213756" y="249382"/>
                </a:lnTo>
                <a:lnTo>
                  <a:pt x="148442" y="267195"/>
                </a:lnTo>
                <a:lnTo>
                  <a:pt x="77190" y="344384"/>
                </a:lnTo>
                <a:lnTo>
                  <a:pt x="29688" y="469075"/>
                </a:lnTo>
                <a:lnTo>
                  <a:pt x="5938" y="641267"/>
                </a:lnTo>
                <a:lnTo>
                  <a:pt x="0" y="825335"/>
                </a:lnTo>
                <a:lnTo>
                  <a:pt x="29688" y="884711"/>
                </a:lnTo>
                <a:lnTo>
                  <a:pt x="89065" y="890649"/>
                </a:lnTo>
                <a:lnTo>
                  <a:pt x="154379" y="890649"/>
                </a:lnTo>
                <a:lnTo>
                  <a:pt x="184068" y="849085"/>
                </a:lnTo>
                <a:lnTo>
                  <a:pt x="267195" y="783771"/>
                </a:lnTo>
                <a:lnTo>
                  <a:pt x="344384" y="736270"/>
                </a:lnTo>
                <a:lnTo>
                  <a:pt x="421574" y="712519"/>
                </a:lnTo>
                <a:lnTo>
                  <a:pt x="439387" y="647205"/>
                </a:lnTo>
                <a:lnTo>
                  <a:pt x="445325" y="564078"/>
                </a:lnTo>
                <a:lnTo>
                  <a:pt x="480951" y="522514"/>
                </a:lnTo>
                <a:lnTo>
                  <a:pt x="516577" y="374072"/>
                </a:lnTo>
                <a:lnTo>
                  <a:pt x="581891" y="362197"/>
                </a:lnTo>
                <a:lnTo>
                  <a:pt x="623455" y="249382"/>
                </a:lnTo>
                <a:lnTo>
                  <a:pt x="706582" y="124691"/>
                </a:lnTo>
                <a:lnTo>
                  <a:pt x="706582" y="47501"/>
                </a:lnTo>
                <a:lnTo>
                  <a:pt x="629392" y="0"/>
                </a:lnTo>
                <a:close/>
              </a:path>
            </a:pathLst>
          </a:custGeom>
          <a:solidFill>
            <a:srgbClr val="B9231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3" name="Straight Arrow Connector 22"/>
          <p:cNvCxnSpPr/>
          <p:nvPr/>
        </p:nvCxnSpPr>
        <p:spPr>
          <a:xfrm rot="10800000">
            <a:off x="1716278" y="1145602"/>
            <a:ext cx="592074" cy="130274"/>
          </a:xfrm>
          <a:prstGeom prst="straightConnector1">
            <a:avLst/>
          </a:prstGeom>
          <a:ln w="63500">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flipH="1" flipV="1">
            <a:off x="375131" y="2284198"/>
            <a:ext cx="1498147" cy="263144"/>
          </a:xfrm>
          <a:prstGeom prst="straightConnector1">
            <a:avLst/>
          </a:prstGeom>
          <a:ln w="10160">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16200000" flipH="1">
            <a:off x="2712156" y="2248383"/>
            <a:ext cx="1823831" cy="921004"/>
          </a:xfrm>
          <a:prstGeom prst="straightConnector1">
            <a:avLst/>
          </a:prstGeom>
          <a:ln w="21590">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10800000">
            <a:off x="1782064" y="950191"/>
            <a:ext cx="1184148" cy="195410"/>
          </a:xfrm>
          <a:prstGeom prst="straightConnector1">
            <a:avLst/>
          </a:prstGeom>
          <a:ln w="31750">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0" name="Arc 29"/>
          <p:cNvSpPr/>
          <p:nvPr/>
        </p:nvSpPr>
        <p:spPr>
          <a:xfrm rot="21421401">
            <a:off x="1515426" y="596005"/>
            <a:ext cx="2307562" cy="957359"/>
          </a:xfrm>
          <a:prstGeom prst="arc">
            <a:avLst>
              <a:gd name="adj1" fmla="val 11201719"/>
              <a:gd name="adj2" fmla="val 2116"/>
            </a:avLst>
          </a:prstGeom>
          <a:ln w="31750">
            <a:solidFill>
              <a:schemeClr val="bg2">
                <a:lumMod val="75000"/>
              </a:schemeClr>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5" name="Straight Arrow Connector 34"/>
          <p:cNvCxnSpPr/>
          <p:nvPr/>
        </p:nvCxnSpPr>
        <p:spPr>
          <a:xfrm rot="16200000" flipV="1">
            <a:off x="1564147" y="1491844"/>
            <a:ext cx="2475199" cy="2434082"/>
          </a:xfrm>
          <a:prstGeom prst="straightConnector1">
            <a:avLst/>
          </a:prstGeom>
          <a:ln w="41910">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1650492" y="1275875"/>
            <a:ext cx="657860" cy="130274"/>
          </a:xfrm>
          <a:prstGeom prst="straightConnector1">
            <a:avLst/>
          </a:prstGeom>
          <a:ln w="31750">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5400000" flipH="1" flipV="1">
            <a:off x="935285" y="1987187"/>
            <a:ext cx="1693557" cy="1052576"/>
          </a:xfrm>
          <a:prstGeom prst="straightConnector1">
            <a:avLst/>
          </a:prstGeom>
          <a:ln w="63500">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16200000" flipV="1">
            <a:off x="2220060" y="1951697"/>
            <a:ext cx="2084378" cy="1644650"/>
          </a:xfrm>
          <a:prstGeom prst="straightConnector1">
            <a:avLst/>
          </a:prstGeom>
          <a:ln w="31750">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9" name="Arc 38"/>
          <p:cNvSpPr/>
          <p:nvPr/>
        </p:nvSpPr>
        <p:spPr>
          <a:xfrm rot="327615">
            <a:off x="2372189" y="720729"/>
            <a:ext cx="1256781" cy="819176"/>
          </a:xfrm>
          <a:prstGeom prst="arc">
            <a:avLst>
              <a:gd name="adj1" fmla="val 10331651"/>
              <a:gd name="adj2" fmla="val 20926560"/>
            </a:avLst>
          </a:prstGeom>
          <a:ln w="25400">
            <a:solidFill>
              <a:schemeClr val="bg2">
                <a:lumMod val="75000"/>
              </a:schemeClr>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2" name="Straight Arrow Connector 41"/>
          <p:cNvCxnSpPr/>
          <p:nvPr/>
        </p:nvCxnSpPr>
        <p:spPr>
          <a:xfrm rot="10800000">
            <a:off x="2439924" y="1275875"/>
            <a:ext cx="526288" cy="1357"/>
          </a:xfrm>
          <a:prstGeom prst="straightConnector1">
            <a:avLst/>
          </a:prstGeom>
          <a:ln w="38100">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rot="5400000">
            <a:off x="474134" y="2316766"/>
            <a:ext cx="1563284" cy="263144"/>
          </a:xfrm>
          <a:prstGeom prst="straightConnector1">
            <a:avLst/>
          </a:prstGeom>
          <a:ln w="41910">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rot="5400000">
            <a:off x="869824" y="1856589"/>
            <a:ext cx="1758694" cy="1118362"/>
          </a:xfrm>
          <a:prstGeom prst="straightConnector1">
            <a:avLst/>
          </a:prstGeom>
          <a:ln w="41910">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rot="10800000" flipV="1">
            <a:off x="1321562" y="1341011"/>
            <a:ext cx="2368296" cy="2214652"/>
          </a:xfrm>
          <a:prstGeom prst="straightConnector1">
            <a:avLst/>
          </a:prstGeom>
          <a:ln w="21590">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rot="5400000">
            <a:off x="1297108" y="1756287"/>
            <a:ext cx="1693557" cy="1644650"/>
          </a:xfrm>
          <a:prstGeom prst="straightConnector1">
            <a:avLst/>
          </a:prstGeom>
          <a:ln w="10160">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rot="10800000">
            <a:off x="1321562" y="3881348"/>
            <a:ext cx="2697226" cy="65137"/>
          </a:xfrm>
          <a:prstGeom prst="straightConnector1">
            <a:avLst/>
          </a:prstGeom>
          <a:ln w="73660">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1453134" y="4011622"/>
            <a:ext cx="2434082" cy="65137"/>
          </a:xfrm>
          <a:prstGeom prst="straightConnector1">
            <a:avLst/>
          </a:prstGeom>
          <a:ln w="31750">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rot="16200000" flipH="1">
            <a:off x="2187167" y="1983941"/>
            <a:ext cx="2084378" cy="1710436"/>
          </a:xfrm>
          <a:prstGeom prst="straightConnector1">
            <a:avLst/>
          </a:prstGeom>
          <a:ln w="21590">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rot="16200000" flipH="1">
            <a:off x="3565427" y="2316766"/>
            <a:ext cx="1433010" cy="263144"/>
          </a:xfrm>
          <a:prstGeom prst="straightConnector1">
            <a:avLst/>
          </a:prstGeom>
          <a:ln w="53340">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rot="16200000" flipH="1">
            <a:off x="1497712" y="1557630"/>
            <a:ext cx="2344926" cy="2302510"/>
          </a:xfrm>
          <a:prstGeom prst="straightConnector1">
            <a:avLst/>
          </a:prstGeom>
          <a:ln w="21590">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4" name="Arc 53"/>
          <p:cNvSpPr/>
          <p:nvPr/>
        </p:nvSpPr>
        <p:spPr>
          <a:xfrm rot="10800000" flipV="1">
            <a:off x="1766578" y="689644"/>
            <a:ext cx="1857494" cy="586231"/>
          </a:xfrm>
          <a:prstGeom prst="arc">
            <a:avLst>
              <a:gd name="adj1" fmla="val 11060826"/>
              <a:gd name="adj2" fmla="val 21418245"/>
            </a:avLst>
          </a:prstGeom>
          <a:ln w="53340">
            <a:solidFill>
              <a:schemeClr val="bg2">
                <a:lumMod val="75000"/>
              </a:schemeClr>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5" name="Straight Arrow Connector 54"/>
          <p:cNvCxnSpPr/>
          <p:nvPr/>
        </p:nvCxnSpPr>
        <p:spPr>
          <a:xfrm flipV="1">
            <a:off x="3163570" y="1275875"/>
            <a:ext cx="526288" cy="130274"/>
          </a:xfrm>
          <a:prstGeom prst="straightConnector1">
            <a:avLst/>
          </a:prstGeom>
          <a:ln w="10160">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rot="16200000" flipV="1">
            <a:off x="3335825" y="2283873"/>
            <a:ext cx="1563284" cy="328930"/>
          </a:xfrm>
          <a:prstGeom prst="straightConnector1">
            <a:avLst/>
          </a:prstGeom>
          <a:ln w="41910">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V="1">
            <a:off x="2439924" y="1145602"/>
            <a:ext cx="1184148" cy="390821"/>
          </a:xfrm>
          <a:prstGeom prst="straightConnector1">
            <a:avLst/>
          </a:prstGeom>
          <a:ln w="31750">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flipV="1">
            <a:off x="1321562" y="1406149"/>
            <a:ext cx="2434082" cy="2279792"/>
          </a:xfrm>
          <a:prstGeom prst="straightConnector1">
            <a:avLst/>
          </a:prstGeom>
          <a:ln w="21590">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9" name="Arc 58"/>
          <p:cNvSpPr/>
          <p:nvPr/>
        </p:nvSpPr>
        <p:spPr>
          <a:xfrm rot="11355332">
            <a:off x="1439398" y="1328220"/>
            <a:ext cx="1724622" cy="202470"/>
          </a:xfrm>
          <a:prstGeom prst="arc">
            <a:avLst>
              <a:gd name="adj1" fmla="val 11104223"/>
              <a:gd name="adj2" fmla="val 21328725"/>
            </a:avLst>
          </a:prstGeom>
          <a:ln w="31750">
            <a:solidFill>
              <a:schemeClr val="bg2">
                <a:lumMod val="75000"/>
              </a:schemeClr>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60" name="Straight Arrow Connector 59"/>
          <p:cNvCxnSpPr/>
          <p:nvPr/>
        </p:nvCxnSpPr>
        <p:spPr>
          <a:xfrm>
            <a:off x="2439924" y="1535065"/>
            <a:ext cx="526288" cy="1357"/>
          </a:xfrm>
          <a:prstGeom prst="straightConnector1">
            <a:avLst/>
          </a:prstGeom>
          <a:ln w="31750">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rot="5400000" flipH="1" flipV="1">
            <a:off x="1264215" y="1658257"/>
            <a:ext cx="1693557" cy="1710436"/>
          </a:xfrm>
          <a:prstGeom prst="straightConnector1">
            <a:avLst/>
          </a:prstGeom>
          <a:ln w="41910">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rot="5400000">
            <a:off x="3381647" y="851250"/>
            <a:ext cx="11139" cy="447290"/>
          </a:xfrm>
          <a:prstGeom prst="straightConnector1">
            <a:avLst/>
          </a:prstGeom>
          <a:ln w="41910">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rot="16200000" flipV="1">
            <a:off x="2712156" y="2052973"/>
            <a:ext cx="1823831" cy="921004"/>
          </a:xfrm>
          <a:prstGeom prst="straightConnector1">
            <a:avLst/>
          </a:prstGeom>
          <a:ln w="21590">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6629400" y="2438955"/>
            <a:ext cx="1785620" cy="607"/>
          </a:xfrm>
          <a:prstGeom prst="straightConnector1">
            <a:avLst/>
          </a:prstGeom>
          <a:ln w="88900">
            <a:solidFill>
              <a:schemeClr val="bg2">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6629400" y="2742168"/>
            <a:ext cx="1785620" cy="606"/>
          </a:xfrm>
          <a:prstGeom prst="straightConnector1">
            <a:avLst/>
          </a:prstGeom>
          <a:ln w="76200">
            <a:solidFill>
              <a:schemeClr val="bg2">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6629400" y="3046968"/>
            <a:ext cx="1785620" cy="606"/>
          </a:xfrm>
          <a:prstGeom prst="straightConnector1">
            <a:avLst/>
          </a:prstGeom>
          <a:ln w="63500">
            <a:solidFill>
              <a:schemeClr val="bg2">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6629400" y="3351768"/>
            <a:ext cx="1785620" cy="606"/>
          </a:xfrm>
          <a:prstGeom prst="straightConnector1">
            <a:avLst/>
          </a:prstGeom>
          <a:ln w="50800">
            <a:solidFill>
              <a:schemeClr val="bg2">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a:off x="6629400" y="3658155"/>
            <a:ext cx="1785620" cy="607"/>
          </a:xfrm>
          <a:prstGeom prst="straightConnector1">
            <a:avLst/>
          </a:prstGeom>
          <a:ln w="38100">
            <a:solidFill>
              <a:schemeClr val="bg2">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a:off x="6629400" y="3961368"/>
            <a:ext cx="1785620" cy="606"/>
          </a:xfrm>
          <a:prstGeom prst="straightConnector1">
            <a:avLst/>
          </a:prstGeom>
          <a:ln w="25400">
            <a:solidFill>
              <a:schemeClr val="bg2">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a:off x="6629400" y="4266168"/>
            <a:ext cx="1785620" cy="606"/>
          </a:xfrm>
          <a:prstGeom prst="straightConnector1">
            <a:avLst/>
          </a:prstGeom>
          <a:ln w="12700">
            <a:solidFill>
              <a:schemeClr val="bg2">
                <a:lumMod val="75000"/>
              </a:schemeClr>
            </a:solidFill>
            <a:tailEnd type="none"/>
          </a:ln>
        </p:spPr>
        <p:style>
          <a:lnRef idx="1">
            <a:schemeClr val="accent1"/>
          </a:lnRef>
          <a:fillRef idx="0">
            <a:schemeClr val="accent1"/>
          </a:fillRef>
          <a:effectRef idx="0">
            <a:schemeClr val="accent1"/>
          </a:effectRef>
          <a:fontRef idx="minor">
            <a:schemeClr val="tx1"/>
          </a:fontRef>
        </p:style>
      </p:cxnSp>
      <p:sp>
        <p:nvSpPr>
          <p:cNvPr id="71" name="TextBox 13"/>
          <p:cNvSpPr txBox="1">
            <a:spLocks noChangeArrowheads="1"/>
          </p:cNvSpPr>
          <p:nvPr/>
        </p:nvSpPr>
        <p:spPr bwMode="auto">
          <a:xfrm>
            <a:off x="6172200" y="2286556"/>
            <a:ext cx="57912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r>
              <a:rPr lang="en-US" sz="1400" dirty="0">
                <a:latin typeface="Calibri" pitchFamily="34" charset="0"/>
              </a:rPr>
              <a:t>70%</a:t>
            </a:r>
          </a:p>
        </p:txBody>
      </p:sp>
      <p:sp>
        <p:nvSpPr>
          <p:cNvPr id="72" name="TextBox 14"/>
          <p:cNvSpPr txBox="1">
            <a:spLocks noChangeArrowheads="1"/>
          </p:cNvSpPr>
          <p:nvPr/>
        </p:nvSpPr>
        <p:spPr bwMode="auto">
          <a:xfrm>
            <a:off x="6172200" y="2591356"/>
            <a:ext cx="57912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r>
              <a:rPr lang="en-US" sz="1400">
                <a:latin typeface="Calibri" pitchFamily="34" charset="0"/>
              </a:rPr>
              <a:t>60%</a:t>
            </a:r>
          </a:p>
        </p:txBody>
      </p:sp>
      <p:sp>
        <p:nvSpPr>
          <p:cNvPr id="75" name="TextBox 15"/>
          <p:cNvSpPr txBox="1">
            <a:spLocks noChangeArrowheads="1"/>
          </p:cNvSpPr>
          <p:nvPr/>
        </p:nvSpPr>
        <p:spPr bwMode="auto">
          <a:xfrm>
            <a:off x="6172200" y="2896156"/>
            <a:ext cx="57912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r>
              <a:rPr lang="en-US" sz="1400">
                <a:latin typeface="Calibri" pitchFamily="34" charset="0"/>
              </a:rPr>
              <a:t>50%</a:t>
            </a:r>
          </a:p>
        </p:txBody>
      </p:sp>
      <p:sp>
        <p:nvSpPr>
          <p:cNvPr id="76" name="TextBox 16"/>
          <p:cNvSpPr txBox="1">
            <a:spLocks noChangeArrowheads="1"/>
          </p:cNvSpPr>
          <p:nvPr/>
        </p:nvSpPr>
        <p:spPr bwMode="auto">
          <a:xfrm>
            <a:off x="6172200" y="3197781"/>
            <a:ext cx="57912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r>
              <a:rPr lang="en-US" sz="1400">
                <a:latin typeface="Calibri" pitchFamily="34" charset="0"/>
              </a:rPr>
              <a:t>40%</a:t>
            </a:r>
          </a:p>
        </p:txBody>
      </p:sp>
      <p:sp>
        <p:nvSpPr>
          <p:cNvPr id="77" name="TextBox 17"/>
          <p:cNvSpPr txBox="1">
            <a:spLocks noChangeArrowheads="1"/>
          </p:cNvSpPr>
          <p:nvPr/>
        </p:nvSpPr>
        <p:spPr bwMode="auto">
          <a:xfrm>
            <a:off x="6172200" y="3502581"/>
            <a:ext cx="57912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r>
              <a:rPr lang="en-US" sz="1400">
                <a:latin typeface="Calibri" pitchFamily="34" charset="0"/>
              </a:rPr>
              <a:t>30%</a:t>
            </a:r>
          </a:p>
        </p:txBody>
      </p:sp>
      <p:sp>
        <p:nvSpPr>
          <p:cNvPr id="78" name="TextBox 18"/>
          <p:cNvSpPr txBox="1">
            <a:spLocks noChangeArrowheads="1"/>
          </p:cNvSpPr>
          <p:nvPr/>
        </p:nvSpPr>
        <p:spPr bwMode="auto">
          <a:xfrm>
            <a:off x="6172200" y="3807381"/>
            <a:ext cx="57912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r>
              <a:rPr lang="en-US" sz="1400">
                <a:latin typeface="Calibri" pitchFamily="34" charset="0"/>
              </a:rPr>
              <a:t>20%</a:t>
            </a:r>
          </a:p>
        </p:txBody>
      </p:sp>
      <p:sp>
        <p:nvSpPr>
          <p:cNvPr id="79" name="TextBox 19"/>
          <p:cNvSpPr txBox="1">
            <a:spLocks noChangeArrowheads="1"/>
          </p:cNvSpPr>
          <p:nvPr/>
        </p:nvSpPr>
        <p:spPr bwMode="auto">
          <a:xfrm>
            <a:off x="6172200" y="4112181"/>
            <a:ext cx="57912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r>
              <a:rPr lang="en-US" sz="1400">
                <a:latin typeface="Calibri" pitchFamily="34" charset="0"/>
              </a:rPr>
              <a:t>10%</a:t>
            </a:r>
          </a:p>
        </p:txBody>
      </p:sp>
      <p:cxnSp>
        <p:nvCxnSpPr>
          <p:cNvPr id="80" name="Straight Arrow Connector 79"/>
          <p:cNvCxnSpPr/>
          <p:nvPr/>
        </p:nvCxnSpPr>
        <p:spPr>
          <a:xfrm>
            <a:off x="6629400" y="2134155"/>
            <a:ext cx="1785620" cy="607"/>
          </a:xfrm>
          <a:prstGeom prst="straightConnector1">
            <a:avLst/>
          </a:prstGeom>
          <a:ln w="101600">
            <a:solidFill>
              <a:schemeClr val="bg2">
                <a:lumMod val="75000"/>
              </a:schemeClr>
            </a:solidFill>
            <a:tailEnd type="none"/>
          </a:ln>
        </p:spPr>
        <p:style>
          <a:lnRef idx="1">
            <a:schemeClr val="accent1"/>
          </a:lnRef>
          <a:fillRef idx="0">
            <a:schemeClr val="accent1"/>
          </a:fillRef>
          <a:effectRef idx="0">
            <a:schemeClr val="accent1"/>
          </a:effectRef>
          <a:fontRef idx="minor">
            <a:schemeClr val="tx1"/>
          </a:fontRef>
        </p:style>
      </p:cxnSp>
      <p:sp>
        <p:nvSpPr>
          <p:cNvPr id="81" name="TextBox 21"/>
          <p:cNvSpPr txBox="1">
            <a:spLocks noChangeArrowheads="1"/>
          </p:cNvSpPr>
          <p:nvPr/>
        </p:nvSpPr>
        <p:spPr bwMode="auto">
          <a:xfrm>
            <a:off x="6172200" y="1981756"/>
            <a:ext cx="57912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r>
              <a:rPr lang="en-US" sz="1400">
                <a:latin typeface="Calibri" pitchFamily="34" charset="0"/>
              </a:rPr>
              <a:t>80%</a:t>
            </a:r>
          </a:p>
        </p:txBody>
      </p:sp>
      <p:sp>
        <p:nvSpPr>
          <p:cNvPr id="82" name="Rectangle 81"/>
          <p:cNvSpPr/>
          <p:nvPr/>
        </p:nvSpPr>
        <p:spPr>
          <a:xfrm>
            <a:off x="6934200" y="4722830"/>
            <a:ext cx="193040" cy="116425"/>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dirty="0">
              <a:solidFill>
                <a:srgbClr val="C00000"/>
              </a:solidFill>
            </a:endParaRPr>
          </a:p>
        </p:txBody>
      </p:sp>
      <p:sp>
        <p:nvSpPr>
          <p:cNvPr id="83" name="Rectangle 82"/>
          <p:cNvSpPr/>
          <p:nvPr/>
        </p:nvSpPr>
        <p:spPr>
          <a:xfrm>
            <a:off x="6934200" y="5180030"/>
            <a:ext cx="193040" cy="116425"/>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dirty="0">
              <a:solidFill>
                <a:srgbClr val="C00000"/>
              </a:solidFill>
            </a:endParaRPr>
          </a:p>
        </p:txBody>
      </p:sp>
      <p:sp>
        <p:nvSpPr>
          <p:cNvPr id="84" name="Rectangle 83"/>
          <p:cNvSpPr/>
          <p:nvPr/>
        </p:nvSpPr>
        <p:spPr>
          <a:xfrm>
            <a:off x="6934200" y="5637230"/>
            <a:ext cx="193040" cy="116425"/>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dirty="0">
              <a:solidFill>
                <a:srgbClr val="C00000"/>
              </a:solidFill>
            </a:endParaRPr>
          </a:p>
        </p:txBody>
      </p:sp>
      <p:sp>
        <p:nvSpPr>
          <p:cNvPr id="85" name="TextBox 21"/>
          <p:cNvSpPr txBox="1">
            <a:spLocks noChangeArrowheads="1"/>
          </p:cNvSpPr>
          <p:nvPr/>
        </p:nvSpPr>
        <p:spPr bwMode="auto">
          <a:xfrm>
            <a:off x="7315200" y="4572555"/>
            <a:ext cx="8686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r>
              <a:rPr lang="en-US" dirty="0"/>
              <a:t>PFC</a:t>
            </a:r>
          </a:p>
        </p:txBody>
      </p:sp>
      <p:sp>
        <p:nvSpPr>
          <p:cNvPr id="86" name="TextBox 22"/>
          <p:cNvSpPr txBox="1">
            <a:spLocks noChangeArrowheads="1"/>
          </p:cNvSpPr>
          <p:nvPr/>
        </p:nvSpPr>
        <p:spPr bwMode="auto">
          <a:xfrm>
            <a:off x="7315200" y="5040868"/>
            <a:ext cx="8686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r>
              <a:rPr lang="en-US" dirty="0"/>
              <a:t>ACC</a:t>
            </a:r>
          </a:p>
        </p:txBody>
      </p:sp>
      <p:sp>
        <p:nvSpPr>
          <p:cNvPr id="87" name="TextBox 23"/>
          <p:cNvSpPr txBox="1">
            <a:spLocks noChangeArrowheads="1"/>
          </p:cNvSpPr>
          <p:nvPr/>
        </p:nvSpPr>
        <p:spPr bwMode="auto">
          <a:xfrm>
            <a:off x="7315200" y="5498068"/>
            <a:ext cx="7239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r>
              <a:rPr lang="en-US" dirty="0"/>
              <a:t>Par</a:t>
            </a:r>
          </a:p>
        </p:txBody>
      </p:sp>
      <p:sp>
        <p:nvSpPr>
          <p:cNvPr id="4" name="TextBox 3"/>
          <p:cNvSpPr txBox="1"/>
          <p:nvPr/>
        </p:nvSpPr>
        <p:spPr>
          <a:xfrm>
            <a:off x="5461000" y="233687"/>
            <a:ext cx="3530600" cy="1631216"/>
          </a:xfrm>
          <a:prstGeom prst="rect">
            <a:avLst/>
          </a:prstGeom>
          <a:noFill/>
        </p:spPr>
        <p:txBody>
          <a:bodyPr wrap="square" rtlCol="0">
            <a:spAutoFit/>
          </a:bodyPr>
          <a:lstStyle/>
          <a:p>
            <a:r>
              <a:rPr lang="en-US" sz="2500" dirty="0" smtClean="0"/>
              <a:t>Frequency Map of Connections: </a:t>
            </a:r>
          </a:p>
          <a:p>
            <a:r>
              <a:rPr lang="en-US" sz="2500" dirty="0" smtClean="0"/>
              <a:t>Individual </a:t>
            </a:r>
            <a:r>
              <a:rPr lang="en-US" sz="2500" dirty="0" err="1" smtClean="0"/>
              <a:t>euSEMS</a:t>
            </a:r>
            <a:r>
              <a:rPr lang="en-US" sz="2500" dirty="0" smtClean="0"/>
              <a:t> (Contemporaneous)</a:t>
            </a:r>
            <a:endParaRPr lang="en-US" sz="2500" dirty="0"/>
          </a:p>
        </p:txBody>
      </p:sp>
      <p:sp>
        <p:nvSpPr>
          <p:cNvPr id="5" name="TextBox 4"/>
          <p:cNvSpPr txBox="1"/>
          <p:nvPr/>
        </p:nvSpPr>
        <p:spPr>
          <a:xfrm>
            <a:off x="6172200" y="1686912"/>
            <a:ext cx="2362200" cy="369332"/>
          </a:xfrm>
          <a:prstGeom prst="rect">
            <a:avLst/>
          </a:prstGeom>
          <a:noFill/>
        </p:spPr>
        <p:txBody>
          <a:bodyPr wrap="square" rtlCol="0">
            <a:spAutoFit/>
          </a:bodyPr>
          <a:lstStyle/>
          <a:p>
            <a:pPr algn="ctr"/>
            <a:r>
              <a:rPr lang="en-US" u="sng" dirty="0" smtClean="0"/>
              <a:t>Legend</a:t>
            </a:r>
            <a:endParaRPr lang="en-US" u="sng" dirty="0"/>
          </a:p>
        </p:txBody>
      </p:sp>
      <p:sp>
        <p:nvSpPr>
          <p:cNvPr id="6" name="TextBox 5"/>
          <p:cNvSpPr txBox="1"/>
          <p:nvPr/>
        </p:nvSpPr>
        <p:spPr>
          <a:xfrm>
            <a:off x="152400" y="6477000"/>
            <a:ext cx="2682240" cy="369332"/>
          </a:xfrm>
          <a:prstGeom prst="rect">
            <a:avLst/>
          </a:prstGeom>
          <a:noFill/>
        </p:spPr>
        <p:txBody>
          <a:bodyPr wrap="square" rtlCol="0">
            <a:spAutoFit/>
          </a:bodyPr>
          <a:lstStyle/>
          <a:p>
            <a:r>
              <a:rPr lang="en-US" dirty="0" smtClean="0">
                <a:solidFill>
                  <a:schemeClr val="bg1"/>
                </a:solidFill>
              </a:rPr>
              <a:t>Hillary et al., 2011</a:t>
            </a:r>
            <a:endParaRPr lang="en-US" dirty="0">
              <a:solidFill>
                <a:schemeClr val="bg1"/>
              </a:solidFill>
            </a:endParaRPr>
          </a:p>
        </p:txBody>
      </p:sp>
      <p:sp>
        <p:nvSpPr>
          <p:cNvPr id="7" name="TextBox 6"/>
          <p:cNvSpPr txBox="1"/>
          <p:nvPr/>
        </p:nvSpPr>
        <p:spPr>
          <a:xfrm>
            <a:off x="152400" y="5562600"/>
            <a:ext cx="5308600" cy="830997"/>
          </a:xfrm>
          <a:prstGeom prst="rect">
            <a:avLst/>
          </a:prstGeom>
          <a:noFill/>
        </p:spPr>
        <p:txBody>
          <a:bodyPr wrap="square" rtlCol="0">
            <a:spAutoFit/>
          </a:bodyPr>
          <a:lstStyle/>
          <a:p>
            <a:r>
              <a:rPr lang="en-US" sz="2400" dirty="0" smtClean="0"/>
              <a:t>Healthy Controls While Learning a Working Memory Task</a:t>
            </a:r>
            <a:endParaRPr lang="en-US" sz="2400" dirty="0"/>
          </a:p>
        </p:txBody>
      </p:sp>
    </p:spTree>
    <p:extLst>
      <p:ext uri="{BB962C8B-B14F-4D97-AF65-F5344CB8AC3E}">
        <p14:creationId xmlns:p14="http://schemas.microsoft.com/office/powerpoint/2010/main" val="15105929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descr="ConnectivityPicture.tif"/>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6800" y="228600"/>
            <a:ext cx="7823200"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Freeform 44"/>
          <p:cNvSpPr/>
          <p:nvPr/>
        </p:nvSpPr>
        <p:spPr>
          <a:xfrm flipH="1">
            <a:off x="3603732" y="988114"/>
            <a:ext cx="590786" cy="761947"/>
          </a:xfrm>
          <a:custGeom>
            <a:avLst/>
            <a:gdLst>
              <a:gd name="connsiteX0" fmla="*/ 629392 w 706582"/>
              <a:gd name="connsiteY0" fmla="*/ 0 h 890649"/>
              <a:gd name="connsiteX1" fmla="*/ 463138 w 706582"/>
              <a:gd name="connsiteY1" fmla="*/ 47501 h 890649"/>
              <a:gd name="connsiteX2" fmla="*/ 362197 w 706582"/>
              <a:gd name="connsiteY2" fmla="*/ 77189 h 890649"/>
              <a:gd name="connsiteX3" fmla="*/ 290945 w 706582"/>
              <a:gd name="connsiteY3" fmla="*/ 130628 h 890649"/>
              <a:gd name="connsiteX4" fmla="*/ 237507 w 706582"/>
              <a:gd name="connsiteY4" fmla="*/ 190005 h 890649"/>
              <a:gd name="connsiteX5" fmla="*/ 213756 w 706582"/>
              <a:gd name="connsiteY5" fmla="*/ 249382 h 890649"/>
              <a:gd name="connsiteX6" fmla="*/ 148442 w 706582"/>
              <a:gd name="connsiteY6" fmla="*/ 267195 h 890649"/>
              <a:gd name="connsiteX7" fmla="*/ 77190 w 706582"/>
              <a:gd name="connsiteY7" fmla="*/ 344384 h 890649"/>
              <a:gd name="connsiteX8" fmla="*/ 29688 w 706582"/>
              <a:gd name="connsiteY8" fmla="*/ 469075 h 890649"/>
              <a:gd name="connsiteX9" fmla="*/ 5938 w 706582"/>
              <a:gd name="connsiteY9" fmla="*/ 641267 h 890649"/>
              <a:gd name="connsiteX10" fmla="*/ 0 w 706582"/>
              <a:gd name="connsiteY10" fmla="*/ 825335 h 890649"/>
              <a:gd name="connsiteX11" fmla="*/ 29688 w 706582"/>
              <a:gd name="connsiteY11" fmla="*/ 884711 h 890649"/>
              <a:gd name="connsiteX12" fmla="*/ 89065 w 706582"/>
              <a:gd name="connsiteY12" fmla="*/ 890649 h 890649"/>
              <a:gd name="connsiteX13" fmla="*/ 154379 w 706582"/>
              <a:gd name="connsiteY13" fmla="*/ 890649 h 890649"/>
              <a:gd name="connsiteX14" fmla="*/ 184068 w 706582"/>
              <a:gd name="connsiteY14" fmla="*/ 849085 h 890649"/>
              <a:gd name="connsiteX15" fmla="*/ 267195 w 706582"/>
              <a:gd name="connsiteY15" fmla="*/ 783771 h 890649"/>
              <a:gd name="connsiteX16" fmla="*/ 344384 w 706582"/>
              <a:gd name="connsiteY16" fmla="*/ 736270 h 890649"/>
              <a:gd name="connsiteX17" fmla="*/ 421574 w 706582"/>
              <a:gd name="connsiteY17" fmla="*/ 712519 h 890649"/>
              <a:gd name="connsiteX18" fmla="*/ 439387 w 706582"/>
              <a:gd name="connsiteY18" fmla="*/ 647205 h 890649"/>
              <a:gd name="connsiteX19" fmla="*/ 445325 w 706582"/>
              <a:gd name="connsiteY19" fmla="*/ 564078 h 890649"/>
              <a:gd name="connsiteX20" fmla="*/ 480951 w 706582"/>
              <a:gd name="connsiteY20" fmla="*/ 522514 h 890649"/>
              <a:gd name="connsiteX21" fmla="*/ 516577 w 706582"/>
              <a:gd name="connsiteY21" fmla="*/ 374072 h 890649"/>
              <a:gd name="connsiteX22" fmla="*/ 581891 w 706582"/>
              <a:gd name="connsiteY22" fmla="*/ 362197 h 890649"/>
              <a:gd name="connsiteX23" fmla="*/ 623455 w 706582"/>
              <a:gd name="connsiteY23" fmla="*/ 249382 h 890649"/>
              <a:gd name="connsiteX24" fmla="*/ 706582 w 706582"/>
              <a:gd name="connsiteY24" fmla="*/ 124691 h 890649"/>
              <a:gd name="connsiteX25" fmla="*/ 706582 w 706582"/>
              <a:gd name="connsiteY25" fmla="*/ 47501 h 890649"/>
              <a:gd name="connsiteX26" fmla="*/ 629392 w 706582"/>
              <a:gd name="connsiteY26" fmla="*/ 0 h 890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06582" h="890649">
                <a:moveTo>
                  <a:pt x="629392" y="0"/>
                </a:moveTo>
                <a:lnTo>
                  <a:pt x="463138" y="47501"/>
                </a:lnTo>
                <a:lnTo>
                  <a:pt x="362197" y="77189"/>
                </a:lnTo>
                <a:lnTo>
                  <a:pt x="290945" y="130628"/>
                </a:lnTo>
                <a:lnTo>
                  <a:pt x="237507" y="190005"/>
                </a:lnTo>
                <a:lnTo>
                  <a:pt x="213756" y="249382"/>
                </a:lnTo>
                <a:lnTo>
                  <a:pt x="148442" y="267195"/>
                </a:lnTo>
                <a:lnTo>
                  <a:pt x="77190" y="344384"/>
                </a:lnTo>
                <a:lnTo>
                  <a:pt x="29688" y="469075"/>
                </a:lnTo>
                <a:lnTo>
                  <a:pt x="5938" y="641267"/>
                </a:lnTo>
                <a:lnTo>
                  <a:pt x="0" y="825335"/>
                </a:lnTo>
                <a:lnTo>
                  <a:pt x="29688" y="884711"/>
                </a:lnTo>
                <a:lnTo>
                  <a:pt x="89065" y="890649"/>
                </a:lnTo>
                <a:lnTo>
                  <a:pt x="154379" y="890649"/>
                </a:lnTo>
                <a:lnTo>
                  <a:pt x="184068" y="849085"/>
                </a:lnTo>
                <a:lnTo>
                  <a:pt x="267195" y="783771"/>
                </a:lnTo>
                <a:lnTo>
                  <a:pt x="344384" y="736270"/>
                </a:lnTo>
                <a:lnTo>
                  <a:pt x="421574" y="712519"/>
                </a:lnTo>
                <a:lnTo>
                  <a:pt x="439387" y="647205"/>
                </a:lnTo>
                <a:lnTo>
                  <a:pt x="445325" y="564078"/>
                </a:lnTo>
                <a:lnTo>
                  <a:pt x="480951" y="522514"/>
                </a:lnTo>
                <a:lnTo>
                  <a:pt x="516577" y="374072"/>
                </a:lnTo>
                <a:lnTo>
                  <a:pt x="581891" y="362197"/>
                </a:lnTo>
                <a:lnTo>
                  <a:pt x="623455" y="249382"/>
                </a:lnTo>
                <a:lnTo>
                  <a:pt x="706582" y="124691"/>
                </a:lnTo>
                <a:lnTo>
                  <a:pt x="706582" y="47501"/>
                </a:lnTo>
                <a:lnTo>
                  <a:pt x="629392" y="0"/>
                </a:lnTo>
                <a:close/>
              </a:path>
            </a:pathLst>
          </a:cu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42" name="Straight Arrow Connector 41"/>
          <p:cNvCxnSpPr/>
          <p:nvPr/>
        </p:nvCxnSpPr>
        <p:spPr>
          <a:xfrm>
            <a:off x="1581783" y="4031827"/>
            <a:ext cx="2368454" cy="32597"/>
          </a:xfrm>
          <a:prstGeom prst="straightConnector1">
            <a:avLst/>
          </a:prstGeom>
          <a:ln w="35560">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49" idx="2"/>
          </p:cNvCxnSpPr>
          <p:nvPr/>
        </p:nvCxnSpPr>
        <p:spPr>
          <a:xfrm rot="10800000" flipV="1">
            <a:off x="1238516" y="1455333"/>
            <a:ext cx="1047484" cy="1934069"/>
          </a:xfrm>
          <a:prstGeom prst="straightConnector1">
            <a:avLst/>
          </a:prstGeom>
          <a:ln w="31750">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a:off x="2537662" y="1293708"/>
            <a:ext cx="509802" cy="1359"/>
          </a:xfrm>
          <a:prstGeom prst="straightConnector1">
            <a:avLst/>
          </a:prstGeom>
          <a:ln w="57150">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48" name="Trapezoid 47"/>
          <p:cNvSpPr/>
          <p:nvPr/>
        </p:nvSpPr>
        <p:spPr>
          <a:xfrm rot="16200000">
            <a:off x="2708825" y="1361103"/>
            <a:ext cx="717127" cy="191176"/>
          </a:xfrm>
          <a:prstGeom prst="trapezoid">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p>
        </p:txBody>
      </p:sp>
      <p:sp>
        <p:nvSpPr>
          <p:cNvPr id="49" name="Trapezoid 48"/>
          <p:cNvSpPr/>
          <p:nvPr/>
        </p:nvSpPr>
        <p:spPr>
          <a:xfrm rot="5400000" flipH="1">
            <a:off x="2023025" y="1359745"/>
            <a:ext cx="717127" cy="191176"/>
          </a:xfrm>
          <a:prstGeom prst="trapezoid">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p>
        </p:txBody>
      </p:sp>
      <p:sp>
        <p:nvSpPr>
          <p:cNvPr id="50" name="Freeform 49"/>
          <p:cNvSpPr/>
          <p:nvPr/>
        </p:nvSpPr>
        <p:spPr>
          <a:xfrm flipH="1">
            <a:off x="3505199" y="958234"/>
            <a:ext cx="690645" cy="778245"/>
          </a:xfrm>
          <a:custGeom>
            <a:avLst/>
            <a:gdLst>
              <a:gd name="connsiteX0" fmla="*/ 629392 w 706582"/>
              <a:gd name="connsiteY0" fmla="*/ 0 h 890649"/>
              <a:gd name="connsiteX1" fmla="*/ 463138 w 706582"/>
              <a:gd name="connsiteY1" fmla="*/ 47501 h 890649"/>
              <a:gd name="connsiteX2" fmla="*/ 362197 w 706582"/>
              <a:gd name="connsiteY2" fmla="*/ 77189 h 890649"/>
              <a:gd name="connsiteX3" fmla="*/ 290945 w 706582"/>
              <a:gd name="connsiteY3" fmla="*/ 130628 h 890649"/>
              <a:gd name="connsiteX4" fmla="*/ 237507 w 706582"/>
              <a:gd name="connsiteY4" fmla="*/ 190005 h 890649"/>
              <a:gd name="connsiteX5" fmla="*/ 213756 w 706582"/>
              <a:gd name="connsiteY5" fmla="*/ 249382 h 890649"/>
              <a:gd name="connsiteX6" fmla="*/ 148442 w 706582"/>
              <a:gd name="connsiteY6" fmla="*/ 267195 h 890649"/>
              <a:gd name="connsiteX7" fmla="*/ 77190 w 706582"/>
              <a:gd name="connsiteY7" fmla="*/ 344384 h 890649"/>
              <a:gd name="connsiteX8" fmla="*/ 29688 w 706582"/>
              <a:gd name="connsiteY8" fmla="*/ 469075 h 890649"/>
              <a:gd name="connsiteX9" fmla="*/ 5938 w 706582"/>
              <a:gd name="connsiteY9" fmla="*/ 641267 h 890649"/>
              <a:gd name="connsiteX10" fmla="*/ 0 w 706582"/>
              <a:gd name="connsiteY10" fmla="*/ 825335 h 890649"/>
              <a:gd name="connsiteX11" fmla="*/ 29688 w 706582"/>
              <a:gd name="connsiteY11" fmla="*/ 884711 h 890649"/>
              <a:gd name="connsiteX12" fmla="*/ 89065 w 706582"/>
              <a:gd name="connsiteY12" fmla="*/ 890649 h 890649"/>
              <a:gd name="connsiteX13" fmla="*/ 154379 w 706582"/>
              <a:gd name="connsiteY13" fmla="*/ 890649 h 890649"/>
              <a:gd name="connsiteX14" fmla="*/ 184068 w 706582"/>
              <a:gd name="connsiteY14" fmla="*/ 849085 h 890649"/>
              <a:gd name="connsiteX15" fmla="*/ 267195 w 706582"/>
              <a:gd name="connsiteY15" fmla="*/ 783771 h 890649"/>
              <a:gd name="connsiteX16" fmla="*/ 344384 w 706582"/>
              <a:gd name="connsiteY16" fmla="*/ 736270 h 890649"/>
              <a:gd name="connsiteX17" fmla="*/ 421574 w 706582"/>
              <a:gd name="connsiteY17" fmla="*/ 712519 h 890649"/>
              <a:gd name="connsiteX18" fmla="*/ 439387 w 706582"/>
              <a:gd name="connsiteY18" fmla="*/ 647205 h 890649"/>
              <a:gd name="connsiteX19" fmla="*/ 445325 w 706582"/>
              <a:gd name="connsiteY19" fmla="*/ 564078 h 890649"/>
              <a:gd name="connsiteX20" fmla="*/ 480951 w 706582"/>
              <a:gd name="connsiteY20" fmla="*/ 522514 h 890649"/>
              <a:gd name="connsiteX21" fmla="*/ 516577 w 706582"/>
              <a:gd name="connsiteY21" fmla="*/ 374072 h 890649"/>
              <a:gd name="connsiteX22" fmla="*/ 581891 w 706582"/>
              <a:gd name="connsiteY22" fmla="*/ 362197 h 890649"/>
              <a:gd name="connsiteX23" fmla="*/ 623455 w 706582"/>
              <a:gd name="connsiteY23" fmla="*/ 249382 h 890649"/>
              <a:gd name="connsiteX24" fmla="*/ 706582 w 706582"/>
              <a:gd name="connsiteY24" fmla="*/ 124691 h 890649"/>
              <a:gd name="connsiteX25" fmla="*/ 706582 w 706582"/>
              <a:gd name="connsiteY25" fmla="*/ 47501 h 890649"/>
              <a:gd name="connsiteX26" fmla="*/ 629392 w 706582"/>
              <a:gd name="connsiteY26" fmla="*/ 0 h 890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06582" h="890649">
                <a:moveTo>
                  <a:pt x="629392" y="0"/>
                </a:moveTo>
                <a:lnTo>
                  <a:pt x="463138" y="47501"/>
                </a:lnTo>
                <a:lnTo>
                  <a:pt x="362197" y="77189"/>
                </a:lnTo>
                <a:lnTo>
                  <a:pt x="290945" y="130628"/>
                </a:lnTo>
                <a:lnTo>
                  <a:pt x="237507" y="190005"/>
                </a:lnTo>
                <a:lnTo>
                  <a:pt x="213756" y="249382"/>
                </a:lnTo>
                <a:lnTo>
                  <a:pt x="148442" y="267195"/>
                </a:lnTo>
                <a:lnTo>
                  <a:pt x="77190" y="344384"/>
                </a:lnTo>
                <a:lnTo>
                  <a:pt x="29688" y="469075"/>
                </a:lnTo>
                <a:lnTo>
                  <a:pt x="5938" y="641267"/>
                </a:lnTo>
                <a:lnTo>
                  <a:pt x="0" y="825335"/>
                </a:lnTo>
                <a:lnTo>
                  <a:pt x="29688" y="884711"/>
                </a:lnTo>
                <a:lnTo>
                  <a:pt x="89065" y="890649"/>
                </a:lnTo>
                <a:lnTo>
                  <a:pt x="154379" y="890649"/>
                </a:lnTo>
                <a:lnTo>
                  <a:pt x="184068" y="849085"/>
                </a:lnTo>
                <a:lnTo>
                  <a:pt x="267195" y="783771"/>
                </a:lnTo>
                <a:lnTo>
                  <a:pt x="344384" y="736270"/>
                </a:lnTo>
                <a:lnTo>
                  <a:pt x="421574" y="712519"/>
                </a:lnTo>
                <a:lnTo>
                  <a:pt x="439387" y="647205"/>
                </a:lnTo>
                <a:lnTo>
                  <a:pt x="445325" y="564078"/>
                </a:lnTo>
                <a:lnTo>
                  <a:pt x="480951" y="522514"/>
                </a:lnTo>
                <a:lnTo>
                  <a:pt x="516577" y="374072"/>
                </a:lnTo>
                <a:lnTo>
                  <a:pt x="581891" y="362197"/>
                </a:lnTo>
                <a:lnTo>
                  <a:pt x="623455" y="249382"/>
                </a:lnTo>
                <a:lnTo>
                  <a:pt x="706582" y="124691"/>
                </a:lnTo>
                <a:lnTo>
                  <a:pt x="706582" y="47501"/>
                </a:lnTo>
                <a:lnTo>
                  <a:pt x="629392" y="0"/>
                </a:lnTo>
                <a:close/>
              </a:path>
            </a:pathLst>
          </a:custGeom>
          <a:solidFill>
            <a:srgbClr val="B9231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p>
        </p:txBody>
      </p:sp>
      <p:sp>
        <p:nvSpPr>
          <p:cNvPr id="51" name="Freeform 50"/>
          <p:cNvSpPr/>
          <p:nvPr/>
        </p:nvSpPr>
        <p:spPr>
          <a:xfrm>
            <a:off x="1219200" y="914400"/>
            <a:ext cx="642044" cy="761947"/>
          </a:xfrm>
          <a:custGeom>
            <a:avLst/>
            <a:gdLst>
              <a:gd name="connsiteX0" fmla="*/ 629392 w 706582"/>
              <a:gd name="connsiteY0" fmla="*/ 0 h 890649"/>
              <a:gd name="connsiteX1" fmla="*/ 463138 w 706582"/>
              <a:gd name="connsiteY1" fmla="*/ 47501 h 890649"/>
              <a:gd name="connsiteX2" fmla="*/ 362197 w 706582"/>
              <a:gd name="connsiteY2" fmla="*/ 77189 h 890649"/>
              <a:gd name="connsiteX3" fmla="*/ 290945 w 706582"/>
              <a:gd name="connsiteY3" fmla="*/ 130628 h 890649"/>
              <a:gd name="connsiteX4" fmla="*/ 237507 w 706582"/>
              <a:gd name="connsiteY4" fmla="*/ 190005 h 890649"/>
              <a:gd name="connsiteX5" fmla="*/ 213756 w 706582"/>
              <a:gd name="connsiteY5" fmla="*/ 249382 h 890649"/>
              <a:gd name="connsiteX6" fmla="*/ 148442 w 706582"/>
              <a:gd name="connsiteY6" fmla="*/ 267195 h 890649"/>
              <a:gd name="connsiteX7" fmla="*/ 77190 w 706582"/>
              <a:gd name="connsiteY7" fmla="*/ 344384 h 890649"/>
              <a:gd name="connsiteX8" fmla="*/ 29688 w 706582"/>
              <a:gd name="connsiteY8" fmla="*/ 469075 h 890649"/>
              <a:gd name="connsiteX9" fmla="*/ 5938 w 706582"/>
              <a:gd name="connsiteY9" fmla="*/ 641267 h 890649"/>
              <a:gd name="connsiteX10" fmla="*/ 0 w 706582"/>
              <a:gd name="connsiteY10" fmla="*/ 825335 h 890649"/>
              <a:gd name="connsiteX11" fmla="*/ 29688 w 706582"/>
              <a:gd name="connsiteY11" fmla="*/ 884711 h 890649"/>
              <a:gd name="connsiteX12" fmla="*/ 89065 w 706582"/>
              <a:gd name="connsiteY12" fmla="*/ 890649 h 890649"/>
              <a:gd name="connsiteX13" fmla="*/ 154379 w 706582"/>
              <a:gd name="connsiteY13" fmla="*/ 890649 h 890649"/>
              <a:gd name="connsiteX14" fmla="*/ 184068 w 706582"/>
              <a:gd name="connsiteY14" fmla="*/ 849085 h 890649"/>
              <a:gd name="connsiteX15" fmla="*/ 267195 w 706582"/>
              <a:gd name="connsiteY15" fmla="*/ 783771 h 890649"/>
              <a:gd name="connsiteX16" fmla="*/ 344384 w 706582"/>
              <a:gd name="connsiteY16" fmla="*/ 736270 h 890649"/>
              <a:gd name="connsiteX17" fmla="*/ 421574 w 706582"/>
              <a:gd name="connsiteY17" fmla="*/ 712519 h 890649"/>
              <a:gd name="connsiteX18" fmla="*/ 439387 w 706582"/>
              <a:gd name="connsiteY18" fmla="*/ 647205 h 890649"/>
              <a:gd name="connsiteX19" fmla="*/ 445325 w 706582"/>
              <a:gd name="connsiteY19" fmla="*/ 564078 h 890649"/>
              <a:gd name="connsiteX20" fmla="*/ 480951 w 706582"/>
              <a:gd name="connsiteY20" fmla="*/ 522514 h 890649"/>
              <a:gd name="connsiteX21" fmla="*/ 516577 w 706582"/>
              <a:gd name="connsiteY21" fmla="*/ 374072 h 890649"/>
              <a:gd name="connsiteX22" fmla="*/ 581891 w 706582"/>
              <a:gd name="connsiteY22" fmla="*/ 362197 h 890649"/>
              <a:gd name="connsiteX23" fmla="*/ 623455 w 706582"/>
              <a:gd name="connsiteY23" fmla="*/ 249382 h 890649"/>
              <a:gd name="connsiteX24" fmla="*/ 706582 w 706582"/>
              <a:gd name="connsiteY24" fmla="*/ 124691 h 890649"/>
              <a:gd name="connsiteX25" fmla="*/ 706582 w 706582"/>
              <a:gd name="connsiteY25" fmla="*/ 47501 h 890649"/>
              <a:gd name="connsiteX26" fmla="*/ 629392 w 706582"/>
              <a:gd name="connsiteY26" fmla="*/ 0 h 890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06582" h="890649">
                <a:moveTo>
                  <a:pt x="629392" y="0"/>
                </a:moveTo>
                <a:lnTo>
                  <a:pt x="463138" y="47501"/>
                </a:lnTo>
                <a:lnTo>
                  <a:pt x="362197" y="77189"/>
                </a:lnTo>
                <a:lnTo>
                  <a:pt x="290945" y="130628"/>
                </a:lnTo>
                <a:lnTo>
                  <a:pt x="237507" y="190005"/>
                </a:lnTo>
                <a:lnTo>
                  <a:pt x="213756" y="249382"/>
                </a:lnTo>
                <a:lnTo>
                  <a:pt x="148442" y="267195"/>
                </a:lnTo>
                <a:lnTo>
                  <a:pt x="77190" y="344384"/>
                </a:lnTo>
                <a:lnTo>
                  <a:pt x="29688" y="469075"/>
                </a:lnTo>
                <a:lnTo>
                  <a:pt x="5938" y="641267"/>
                </a:lnTo>
                <a:lnTo>
                  <a:pt x="0" y="825335"/>
                </a:lnTo>
                <a:lnTo>
                  <a:pt x="29688" y="884711"/>
                </a:lnTo>
                <a:lnTo>
                  <a:pt x="89065" y="890649"/>
                </a:lnTo>
                <a:lnTo>
                  <a:pt x="154379" y="890649"/>
                </a:lnTo>
                <a:lnTo>
                  <a:pt x="184068" y="849085"/>
                </a:lnTo>
                <a:lnTo>
                  <a:pt x="267195" y="783771"/>
                </a:lnTo>
                <a:lnTo>
                  <a:pt x="344384" y="736270"/>
                </a:lnTo>
                <a:lnTo>
                  <a:pt x="421574" y="712519"/>
                </a:lnTo>
                <a:lnTo>
                  <a:pt x="439387" y="647205"/>
                </a:lnTo>
                <a:lnTo>
                  <a:pt x="445325" y="564078"/>
                </a:lnTo>
                <a:lnTo>
                  <a:pt x="480951" y="522514"/>
                </a:lnTo>
                <a:lnTo>
                  <a:pt x="516577" y="374072"/>
                </a:lnTo>
                <a:lnTo>
                  <a:pt x="581891" y="362197"/>
                </a:lnTo>
                <a:lnTo>
                  <a:pt x="623455" y="249382"/>
                </a:lnTo>
                <a:lnTo>
                  <a:pt x="706582" y="124691"/>
                </a:lnTo>
                <a:lnTo>
                  <a:pt x="706582" y="47501"/>
                </a:lnTo>
                <a:lnTo>
                  <a:pt x="629392" y="0"/>
                </a:lnTo>
                <a:close/>
              </a:path>
            </a:pathLst>
          </a:custGeom>
          <a:solidFill>
            <a:srgbClr val="B9231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p>
        </p:txBody>
      </p:sp>
      <p:sp>
        <p:nvSpPr>
          <p:cNvPr id="5140" name="TextBox 94"/>
          <p:cNvSpPr txBox="1">
            <a:spLocks noChangeArrowheads="1"/>
          </p:cNvSpPr>
          <p:nvPr/>
        </p:nvSpPr>
        <p:spPr bwMode="auto">
          <a:xfrm>
            <a:off x="2622629" y="1348035"/>
            <a:ext cx="1019604" cy="316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solidFill>
                  <a:schemeClr val="bg1"/>
                </a:solidFill>
              </a:rPr>
              <a:t>33%</a:t>
            </a:r>
          </a:p>
        </p:txBody>
      </p:sp>
      <p:sp>
        <p:nvSpPr>
          <p:cNvPr id="5141" name="TextBox 95"/>
          <p:cNvSpPr txBox="1">
            <a:spLocks noChangeArrowheads="1"/>
          </p:cNvSpPr>
          <p:nvPr/>
        </p:nvSpPr>
        <p:spPr bwMode="auto">
          <a:xfrm>
            <a:off x="1454333" y="3064793"/>
            <a:ext cx="1019604" cy="316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solidFill>
                  <a:schemeClr val="bg1"/>
                </a:solidFill>
              </a:rPr>
              <a:t>25%</a:t>
            </a:r>
          </a:p>
        </p:txBody>
      </p:sp>
      <p:sp>
        <p:nvSpPr>
          <p:cNvPr id="5142" name="TextBox 96"/>
          <p:cNvSpPr txBox="1">
            <a:spLocks noChangeArrowheads="1"/>
          </p:cNvSpPr>
          <p:nvPr/>
        </p:nvSpPr>
        <p:spPr bwMode="auto">
          <a:xfrm>
            <a:off x="3312985" y="3727592"/>
            <a:ext cx="1019604" cy="316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solidFill>
                  <a:schemeClr val="bg1"/>
                </a:solidFill>
              </a:rPr>
              <a:t>33%</a:t>
            </a:r>
          </a:p>
        </p:txBody>
      </p:sp>
      <p:cxnSp>
        <p:nvCxnSpPr>
          <p:cNvPr id="68" name="Straight Arrow Connector 67"/>
          <p:cNvCxnSpPr/>
          <p:nvPr/>
        </p:nvCxnSpPr>
        <p:spPr>
          <a:xfrm>
            <a:off x="6629400" y="2438955"/>
            <a:ext cx="1785620" cy="607"/>
          </a:xfrm>
          <a:prstGeom prst="straightConnector1">
            <a:avLst/>
          </a:prstGeom>
          <a:ln w="88900">
            <a:solidFill>
              <a:schemeClr val="bg2">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a:off x="6629400" y="2742168"/>
            <a:ext cx="1785620" cy="606"/>
          </a:xfrm>
          <a:prstGeom prst="straightConnector1">
            <a:avLst/>
          </a:prstGeom>
          <a:ln w="76200">
            <a:solidFill>
              <a:schemeClr val="bg2">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a:off x="6629400" y="3046968"/>
            <a:ext cx="1785620" cy="606"/>
          </a:xfrm>
          <a:prstGeom prst="straightConnector1">
            <a:avLst/>
          </a:prstGeom>
          <a:ln w="63500">
            <a:solidFill>
              <a:schemeClr val="bg2">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6629400" y="3351768"/>
            <a:ext cx="1785620" cy="606"/>
          </a:xfrm>
          <a:prstGeom prst="straightConnector1">
            <a:avLst/>
          </a:prstGeom>
          <a:ln w="50800">
            <a:solidFill>
              <a:schemeClr val="bg2">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6629400" y="3658155"/>
            <a:ext cx="1785620" cy="607"/>
          </a:xfrm>
          <a:prstGeom prst="straightConnector1">
            <a:avLst/>
          </a:prstGeom>
          <a:ln w="38100">
            <a:solidFill>
              <a:schemeClr val="bg2">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6629400" y="3961368"/>
            <a:ext cx="1785620" cy="606"/>
          </a:xfrm>
          <a:prstGeom prst="straightConnector1">
            <a:avLst/>
          </a:prstGeom>
          <a:ln w="25400">
            <a:solidFill>
              <a:schemeClr val="bg2">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6629400" y="4266168"/>
            <a:ext cx="1785620" cy="606"/>
          </a:xfrm>
          <a:prstGeom prst="straightConnector1">
            <a:avLst/>
          </a:prstGeom>
          <a:ln w="12700">
            <a:solidFill>
              <a:schemeClr val="bg2">
                <a:lumMod val="75000"/>
              </a:schemeClr>
            </a:solidFill>
            <a:tailEnd type="none"/>
          </a:ln>
        </p:spPr>
        <p:style>
          <a:lnRef idx="1">
            <a:schemeClr val="accent1"/>
          </a:lnRef>
          <a:fillRef idx="0">
            <a:schemeClr val="accent1"/>
          </a:fillRef>
          <a:effectRef idx="0">
            <a:schemeClr val="accent1"/>
          </a:effectRef>
          <a:fontRef idx="minor">
            <a:schemeClr val="tx1"/>
          </a:fontRef>
        </p:style>
      </p:cxnSp>
      <p:sp>
        <p:nvSpPr>
          <p:cNvPr id="75" name="TextBox 13"/>
          <p:cNvSpPr txBox="1">
            <a:spLocks noChangeArrowheads="1"/>
          </p:cNvSpPr>
          <p:nvPr/>
        </p:nvSpPr>
        <p:spPr bwMode="auto">
          <a:xfrm>
            <a:off x="6172200" y="2286556"/>
            <a:ext cx="57912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r>
              <a:rPr lang="en-US" sz="1400" dirty="0">
                <a:latin typeface="Calibri" pitchFamily="34" charset="0"/>
              </a:rPr>
              <a:t>70%</a:t>
            </a:r>
          </a:p>
        </p:txBody>
      </p:sp>
      <p:sp>
        <p:nvSpPr>
          <p:cNvPr id="76" name="TextBox 14"/>
          <p:cNvSpPr txBox="1">
            <a:spLocks noChangeArrowheads="1"/>
          </p:cNvSpPr>
          <p:nvPr/>
        </p:nvSpPr>
        <p:spPr bwMode="auto">
          <a:xfrm>
            <a:off x="6172200" y="2591356"/>
            <a:ext cx="57912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r>
              <a:rPr lang="en-US" sz="1400">
                <a:latin typeface="Calibri" pitchFamily="34" charset="0"/>
              </a:rPr>
              <a:t>60%</a:t>
            </a:r>
          </a:p>
        </p:txBody>
      </p:sp>
      <p:sp>
        <p:nvSpPr>
          <p:cNvPr id="79" name="TextBox 15"/>
          <p:cNvSpPr txBox="1">
            <a:spLocks noChangeArrowheads="1"/>
          </p:cNvSpPr>
          <p:nvPr/>
        </p:nvSpPr>
        <p:spPr bwMode="auto">
          <a:xfrm>
            <a:off x="6172200" y="2896156"/>
            <a:ext cx="57912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r>
              <a:rPr lang="en-US" sz="1400">
                <a:latin typeface="Calibri" pitchFamily="34" charset="0"/>
              </a:rPr>
              <a:t>50%</a:t>
            </a:r>
          </a:p>
        </p:txBody>
      </p:sp>
      <p:sp>
        <p:nvSpPr>
          <p:cNvPr id="82" name="TextBox 16"/>
          <p:cNvSpPr txBox="1">
            <a:spLocks noChangeArrowheads="1"/>
          </p:cNvSpPr>
          <p:nvPr/>
        </p:nvSpPr>
        <p:spPr bwMode="auto">
          <a:xfrm>
            <a:off x="6172200" y="3197781"/>
            <a:ext cx="57912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r>
              <a:rPr lang="en-US" sz="1400">
                <a:latin typeface="Calibri" pitchFamily="34" charset="0"/>
              </a:rPr>
              <a:t>40%</a:t>
            </a:r>
          </a:p>
        </p:txBody>
      </p:sp>
      <p:sp>
        <p:nvSpPr>
          <p:cNvPr id="83" name="TextBox 17"/>
          <p:cNvSpPr txBox="1">
            <a:spLocks noChangeArrowheads="1"/>
          </p:cNvSpPr>
          <p:nvPr/>
        </p:nvSpPr>
        <p:spPr bwMode="auto">
          <a:xfrm>
            <a:off x="6172200" y="3502581"/>
            <a:ext cx="57912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r>
              <a:rPr lang="en-US" sz="1400">
                <a:latin typeface="Calibri" pitchFamily="34" charset="0"/>
              </a:rPr>
              <a:t>30%</a:t>
            </a:r>
          </a:p>
        </p:txBody>
      </p:sp>
      <p:sp>
        <p:nvSpPr>
          <p:cNvPr id="84" name="TextBox 18"/>
          <p:cNvSpPr txBox="1">
            <a:spLocks noChangeArrowheads="1"/>
          </p:cNvSpPr>
          <p:nvPr/>
        </p:nvSpPr>
        <p:spPr bwMode="auto">
          <a:xfrm>
            <a:off x="6172200" y="3807381"/>
            <a:ext cx="57912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r>
              <a:rPr lang="en-US" sz="1400">
                <a:latin typeface="Calibri" pitchFamily="34" charset="0"/>
              </a:rPr>
              <a:t>20%</a:t>
            </a:r>
          </a:p>
        </p:txBody>
      </p:sp>
      <p:sp>
        <p:nvSpPr>
          <p:cNvPr id="85" name="TextBox 19"/>
          <p:cNvSpPr txBox="1">
            <a:spLocks noChangeArrowheads="1"/>
          </p:cNvSpPr>
          <p:nvPr/>
        </p:nvSpPr>
        <p:spPr bwMode="auto">
          <a:xfrm>
            <a:off x="6172200" y="4112181"/>
            <a:ext cx="57912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r>
              <a:rPr lang="en-US" sz="1400">
                <a:latin typeface="Calibri" pitchFamily="34" charset="0"/>
              </a:rPr>
              <a:t>10%</a:t>
            </a:r>
          </a:p>
        </p:txBody>
      </p:sp>
      <p:cxnSp>
        <p:nvCxnSpPr>
          <p:cNvPr id="86" name="Straight Arrow Connector 85"/>
          <p:cNvCxnSpPr/>
          <p:nvPr/>
        </p:nvCxnSpPr>
        <p:spPr>
          <a:xfrm>
            <a:off x="6629400" y="2134155"/>
            <a:ext cx="1785620" cy="607"/>
          </a:xfrm>
          <a:prstGeom prst="straightConnector1">
            <a:avLst/>
          </a:prstGeom>
          <a:ln w="101600">
            <a:solidFill>
              <a:schemeClr val="bg2">
                <a:lumMod val="75000"/>
              </a:schemeClr>
            </a:solidFill>
            <a:tailEnd type="none"/>
          </a:ln>
        </p:spPr>
        <p:style>
          <a:lnRef idx="1">
            <a:schemeClr val="accent1"/>
          </a:lnRef>
          <a:fillRef idx="0">
            <a:schemeClr val="accent1"/>
          </a:fillRef>
          <a:effectRef idx="0">
            <a:schemeClr val="accent1"/>
          </a:effectRef>
          <a:fontRef idx="minor">
            <a:schemeClr val="tx1"/>
          </a:fontRef>
        </p:style>
      </p:cxnSp>
      <p:sp>
        <p:nvSpPr>
          <p:cNvPr id="87" name="TextBox 21"/>
          <p:cNvSpPr txBox="1">
            <a:spLocks noChangeArrowheads="1"/>
          </p:cNvSpPr>
          <p:nvPr/>
        </p:nvSpPr>
        <p:spPr bwMode="auto">
          <a:xfrm>
            <a:off x="6172200" y="1981756"/>
            <a:ext cx="57912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r>
              <a:rPr lang="en-US" sz="1400">
                <a:latin typeface="Calibri" pitchFamily="34" charset="0"/>
              </a:rPr>
              <a:t>80%</a:t>
            </a:r>
          </a:p>
        </p:txBody>
      </p:sp>
      <p:sp>
        <p:nvSpPr>
          <p:cNvPr id="88" name="Rectangle 87"/>
          <p:cNvSpPr/>
          <p:nvPr/>
        </p:nvSpPr>
        <p:spPr>
          <a:xfrm>
            <a:off x="6934200" y="4722830"/>
            <a:ext cx="193040" cy="116425"/>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dirty="0">
              <a:solidFill>
                <a:srgbClr val="C00000"/>
              </a:solidFill>
            </a:endParaRPr>
          </a:p>
        </p:txBody>
      </p:sp>
      <p:sp>
        <p:nvSpPr>
          <p:cNvPr id="89" name="Rectangle 88"/>
          <p:cNvSpPr/>
          <p:nvPr/>
        </p:nvSpPr>
        <p:spPr>
          <a:xfrm>
            <a:off x="6934200" y="5180030"/>
            <a:ext cx="193040" cy="116425"/>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dirty="0">
              <a:solidFill>
                <a:srgbClr val="C00000"/>
              </a:solidFill>
            </a:endParaRPr>
          </a:p>
        </p:txBody>
      </p:sp>
      <p:sp>
        <p:nvSpPr>
          <p:cNvPr id="91" name="Rectangle 90"/>
          <p:cNvSpPr/>
          <p:nvPr/>
        </p:nvSpPr>
        <p:spPr>
          <a:xfrm>
            <a:off x="6934200" y="5637230"/>
            <a:ext cx="193040" cy="116425"/>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dirty="0">
              <a:solidFill>
                <a:srgbClr val="C00000"/>
              </a:solidFill>
            </a:endParaRPr>
          </a:p>
        </p:txBody>
      </p:sp>
      <p:sp>
        <p:nvSpPr>
          <p:cNvPr id="92" name="TextBox 21"/>
          <p:cNvSpPr txBox="1">
            <a:spLocks noChangeArrowheads="1"/>
          </p:cNvSpPr>
          <p:nvPr/>
        </p:nvSpPr>
        <p:spPr bwMode="auto">
          <a:xfrm>
            <a:off x="7315200" y="4572555"/>
            <a:ext cx="8686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r>
              <a:rPr lang="en-US" dirty="0"/>
              <a:t>PFC</a:t>
            </a:r>
          </a:p>
        </p:txBody>
      </p:sp>
      <p:sp>
        <p:nvSpPr>
          <p:cNvPr id="93" name="TextBox 22"/>
          <p:cNvSpPr txBox="1">
            <a:spLocks noChangeArrowheads="1"/>
          </p:cNvSpPr>
          <p:nvPr/>
        </p:nvSpPr>
        <p:spPr bwMode="auto">
          <a:xfrm>
            <a:off x="7315200" y="5040868"/>
            <a:ext cx="8686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r>
              <a:rPr lang="en-US" dirty="0"/>
              <a:t>ACC</a:t>
            </a:r>
          </a:p>
        </p:txBody>
      </p:sp>
      <p:sp>
        <p:nvSpPr>
          <p:cNvPr id="94" name="TextBox 23"/>
          <p:cNvSpPr txBox="1">
            <a:spLocks noChangeArrowheads="1"/>
          </p:cNvSpPr>
          <p:nvPr/>
        </p:nvSpPr>
        <p:spPr bwMode="auto">
          <a:xfrm>
            <a:off x="7315200" y="5498068"/>
            <a:ext cx="7239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r>
              <a:rPr lang="en-US" dirty="0"/>
              <a:t>Par</a:t>
            </a:r>
          </a:p>
        </p:txBody>
      </p:sp>
      <p:sp>
        <p:nvSpPr>
          <p:cNvPr id="95" name="TextBox 94"/>
          <p:cNvSpPr txBox="1"/>
          <p:nvPr/>
        </p:nvSpPr>
        <p:spPr>
          <a:xfrm>
            <a:off x="5461000" y="233687"/>
            <a:ext cx="3530600" cy="1246495"/>
          </a:xfrm>
          <a:prstGeom prst="rect">
            <a:avLst/>
          </a:prstGeom>
          <a:noFill/>
        </p:spPr>
        <p:txBody>
          <a:bodyPr wrap="square" rtlCol="0">
            <a:spAutoFit/>
          </a:bodyPr>
          <a:lstStyle/>
          <a:p>
            <a:r>
              <a:rPr lang="en-US" sz="2500" dirty="0" smtClean="0"/>
              <a:t>Frequency Map of Connections: </a:t>
            </a:r>
          </a:p>
          <a:p>
            <a:r>
              <a:rPr lang="en-US" sz="2500" dirty="0" smtClean="0"/>
              <a:t>Concatenating Time Series </a:t>
            </a:r>
            <a:endParaRPr lang="en-US" sz="2500" dirty="0"/>
          </a:p>
        </p:txBody>
      </p:sp>
      <p:sp>
        <p:nvSpPr>
          <p:cNvPr id="96" name="TextBox 95"/>
          <p:cNvSpPr txBox="1"/>
          <p:nvPr/>
        </p:nvSpPr>
        <p:spPr>
          <a:xfrm>
            <a:off x="6172200" y="1686912"/>
            <a:ext cx="2362200" cy="369332"/>
          </a:xfrm>
          <a:prstGeom prst="rect">
            <a:avLst/>
          </a:prstGeom>
          <a:noFill/>
        </p:spPr>
        <p:txBody>
          <a:bodyPr wrap="square" rtlCol="0">
            <a:spAutoFit/>
          </a:bodyPr>
          <a:lstStyle/>
          <a:p>
            <a:pPr algn="ctr"/>
            <a:r>
              <a:rPr lang="en-US" u="sng" dirty="0" smtClean="0"/>
              <a:t>Legend</a:t>
            </a:r>
            <a:endParaRPr lang="en-US" u="sng" dirty="0"/>
          </a:p>
        </p:txBody>
      </p:sp>
      <p:sp>
        <p:nvSpPr>
          <p:cNvPr id="39" name="TextBox 38"/>
          <p:cNvSpPr txBox="1"/>
          <p:nvPr/>
        </p:nvSpPr>
        <p:spPr>
          <a:xfrm>
            <a:off x="152400" y="5562600"/>
            <a:ext cx="5308600" cy="830997"/>
          </a:xfrm>
          <a:prstGeom prst="rect">
            <a:avLst/>
          </a:prstGeom>
          <a:noFill/>
        </p:spPr>
        <p:txBody>
          <a:bodyPr wrap="square" rtlCol="0">
            <a:spAutoFit/>
          </a:bodyPr>
          <a:lstStyle/>
          <a:p>
            <a:r>
              <a:rPr lang="en-US" sz="2400" dirty="0" smtClean="0"/>
              <a:t>Healthy Controls While Learning a Working Memory Task</a:t>
            </a:r>
            <a:endParaRPr lang="en-US" sz="2400" dirty="0"/>
          </a:p>
        </p:txBody>
      </p:sp>
    </p:spTree>
    <p:extLst>
      <p:ext uri="{BB962C8B-B14F-4D97-AF65-F5344CB8AC3E}">
        <p14:creationId xmlns:p14="http://schemas.microsoft.com/office/powerpoint/2010/main" val="8827094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4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4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1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0" grpId="0"/>
      <p:bldP spid="5141" grpId="0"/>
      <p:bldP spid="514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extBox 80"/>
          <p:cNvSpPr txBox="1"/>
          <p:nvPr/>
        </p:nvSpPr>
        <p:spPr>
          <a:xfrm>
            <a:off x="0" y="773668"/>
            <a:ext cx="4419600" cy="369332"/>
          </a:xfrm>
          <a:prstGeom prst="rect">
            <a:avLst/>
          </a:prstGeom>
          <a:noFill/>
        </p:spPr>
        <p:txBody>
          <a:bodyPr wrap="square" rtlCol="0">
            <a:spAutoFit/>
          </a:bodyPr>
          <a:lstStyle/>
          <a:p>
            <a:pPr algn="ctr"/>
            <a:r>
              <a:rPr lang="en-US" dirty="0" smtClean="0">
                <a:latin typeface="Tw Cen MT" pitchFamily="34" charset="0"/>
              </a:rPr>
              <a:t>Subgroup1</a:t>
            </a:r>
            <a:endParaRPr lang="en-US" dirty="0">
              <a:latin typeface="Tw Cen MT" pitchFamily="34" charset="0"/>
            </a:endParaRPr>
          </a:p>
        </p:txBody>
      </p:sp>
      <p:sp>
        <p:nvSpPr>
          <p:cNvPr id="2" name="TextBox 1"/>
          <p:cNvSpPr txBox="1"/>
          <p:nvPr/>
        </p:nvSpPr>
        <p:spPr>
          <a:xfrm>
            <a:off x="7010401" y="961072"/>
            <a:ext cx="1981200" cy="1477328"/>
          </a:xfrm>
          <a:prstGeom prst="rect">
            <a:avLst/>
          </a:prstGeom>
          <a:noFill/>
        </p:spPr>
        <p:txBody>
          <a:bodyPr wrap="square" rtlCol="0">
            <a:spAutoFit/>
          </a:bodyPr>
          <a:lstStyle/>
          <a:p>
            <a:r>
              <a:rPr lang="en-US" dirty="0" smtClean="0"/>
              <a:t>All individuals have these relations. These are what we try to recover for group inference.</a:t>
            </a:r>
            <a:endParaRPr lang="en-US" dirty="0"/>
          </a:p>
        </p:txBody>
      </p:sp>
      <p:sp>
        <p:nvSpPr>
          <p:cNvPr id="6" name="Oval 5"/>
          <p:cNvSpPr/>
          <p:nvPr/>
        </p:nvSpPr>
        <p:spPr>
          <a:xfrm>
            <a:off x="304802" y="1045504"/>
            <a:ext cx="971156" cy="1022704"/>
          </a:xfrm>
          <a:prstGeom prst="ellipse">
            <a:avLst/>
          </a:prstGeom>
          <a:gradFill rotWithShape="0">
            <a:gsLst>
              <a:gs pos="0">
                <a:schemeClr val="bg1">
                  <a:lumMod val="95000"/>
                </a:schemeClr>
              </a:gs>
              <a:gs pos="100000">
                <a:schemeClr val="accent6">
                  <a:lumMod val="60000"/>
                  <a:lumOff val="40000"/>
                </a:schemeClr>
              </a:gs>
            </a:gsLst>
            <a:path path="shape">
              <a:fillToRect l="50000" t="50000" r="50000" b="50000"/>
            </a:path>
          </a:gradFill>
          <a:ln w="12700">
            <a:solidFill>
              <a:schemeClr val="accent6">
                <a:lumMod val="75000"/>
              </a:schemeClr>
            </a:solidFill>
            <a:round/>
            <a:headEnd/>
            <a:tailEnd/>
          </a:ln>
          <a:effectLst/>
        </p:spPr>
        <p:txBody>
          <a:bodyPr wrap="none" anchor="ctr"/>
          <a:lstStyle/>
          <a:p>
            <a:pPr algn="ctr">
              <a:defRPr/>
            </a:pPr>
            <a:r>
              <a:rPr lang="en-US" sz="1700" dirty="0" err="1" smtClean="0">
                <a:solidFill>
                  <a:prstClr val="black"/>
                </a:solidFill>
                <a:latin typeface="+mj-lt"/>
                <a:ea typeface="Cambria Math" pitchFamily="18" charset="0"/>
              </a:rPr>
              <a:t>Var</a:t>
            </a:r>
            <a:r>
              <a:rPr lang="en-US" sz="1700" dirty="0" smtClean="0">
                <a:solidFill>
                  <a:prstClr val="black"/>
                </a:solidFill>
                <a:latin typeface="+mj-lt"/>
                <a:ea typeface="Cambria Math" pitchFamily="18" charset="0"/>
              </a:rPr>
              <a:t> 1</a:t>
            </a:r>
          </a:p>
        </p:txBody>
      </p:sp>
      <p:sp>
        <p:nvSpPr>
          <p:cNvPr id="7" name="Oval 6"/>
          <p:cNvSpPr/>
          <p:nvPr/>
        </p:nvSpPr>
        <p:spPr>
          <a:xfrm>
            <a:off x="3206708" y="1045504"/>
            <a:ext cx="971156" cy="1022704"/>
          </a:xfrm>
          <a:prstGeom prst="ellipse">
            <a:avLst/>
          </a:prstGeom>
          <a:gradFill rotWithShape="0">
            <a:gsLst>
              <a:gs pos="0">
                <a:schemeClr val="bg1">
                  <a:lumMod val="95000"/>
                </a:schemeClr>
              </a:gs>
              <a:gs pos="100000">
                <a:schemeClr val="accent6">
                  <a:lumMod val="60000"/>
                  <a:lumOff val="40000"/>
                </a:schemeClr>
              </a:gs>
            </a:gsLst>
            <a:path path="shape">
              <a:fillToRect l="50000" t="50000" r="50000" b="50000"/>
            </a:path>
          </a:gradFill>
          <a:ln w="12700">
            <a:solidFill>
              <a:schemeClr val="accent6">
                <a:lumMod val="75000"/>
              </a:schemeClr>
            </a:solidFill>
            <a:round/>
            <a:headEnd/>
            <a:tailEnd/>
          </a:ln>
          <a:effectLst/>
        </p:spPr>
        <p:txBody>
          <a:bodyPr wrap="none" anchor="ctr"/>
          <a:lstStyle/>
          <a:p>
            <a:pPr algn="ctr">
              <a:defRPr/>
            </a:pPr>
            <a:r>
              <a:rPr lang="en-US" sz="1700" dirty="0" err="1" smtClean="0">
                <a:solidFill>
                  <a:prstClr val="black"/>
                </a:solidFill>
                <a:latin typeface="+mj-lt"/>
                <a:ea typeface="Cambria Math" pitchFamily="18" charset="0"/>
              </a:rPr>
              <a:t>Var</a:t>
            </a:r>
            <a:r>
              <a:rPr lang="en-US" sz="1700" dirty="0" smtClean="0">
                <a:solidFill>
                  <a:prstClr val="black"/>
                </a:solidFill>
                <a:latin typeface="+mj-lt"/>
                <a:ea typeface="Cambria Math" pitchFamily="18" charset="0"/>
              </a:rPr>
              <a:t> 3</a:t>
            </a:r>
          </a:p>
        </p:txBody>
      </p:sp>
      <p:sp>
        <p:nvSpPr>
          <p:cNvPr id="8" name="Oval 7"/>
          <p:cNvSpPr/>
          <p:nvPr/>
        </p:nvSpPr>
        <p:spPr>
          <a:xfrm>
            <a:off x="304802" y="2939401"/>
            <a:ext cx="971156" cy="1022704"/>
          </a:xfrm>
          <a:prstGeom prst="ellipse">
            <a:avLst/>
          </a:prstGeom>
          <a:gradFill rotWithShape="0">
            <a:gsLst>
              <a:gs pos="0">
                <a:schemeClr val="bg1">
                  <a:lumMod val="95000"/>
                </a:schemeClr>
              </a:gs>
              <a:gs pos="100000">
                <a:schemeClr val="accent6">
                  <a:lumMod val="60000"/>
                  <a:lumOff val="40000"/>
                </a:schemeClr>
              </a:gs>
            </a:gsLst>
            <a:path path="shape">
              <a:fillToRect l="50000" t="50000" r="50000" b="50000"/>
            </a:path>
          </a:gradFill>
          <a:ln w="12700">
            <a:solidFill>
              <a:schemeClr val="accent6">
                <a:lumMod val="75000"/>
              </a:schemeClr>
            </a:solidFill>
            <a:round/>
            <a:headEnd/>
            <a:tailEnd/>
          </a:ln>
          <a:effectLst/>
        </p:spPr>
        <p:txBody>
          <a:bodyPr wrap="none" anchor="ctr"/>
          <a:lstStyle/>
          <a:p>
            <a:pPr algn="ctr" fontAlgn="auto">
              <a:spcBef>
                <a:spcPts val="0"/>
              </a:spcBef>
              <a:spcAft>
                <a:spcPts val="0"/>
              </a:spcAft>
              <a:defRPr/>
            </a:pPr>
            <a:r>
              <a:rPr lang="en-US" sz="1700" dirty="0" err="1" smtClean="0">
                <a:solidFill>
                  <a:prstClr val="black"/>
                </a:solidFill>
                <a:latin typeface="+mj-lt"/>
                <a:ea typeface="Cambria Math" pitchFamily="18" charset="0"/>
              </a:rPr>
              <a:t>Var</a:t>
            </a:r>
            <a:r>
              <a:rPr lang="en-US" sz="1700" dirty="0" smtClean="0">
                <a:solidFill>
                  <a:prstClr val="black"/>
                </a:solidFill>
                <a:latin typeface="+mj-lt"/>
                <a:ea typeface="Cambria Math" pitchFamily="18" charset="0"/>
              </a:rPr>
              <a:t> 2</a:t>
            </a:r>
          </a:p>
        </p:txBody>
      </p:sp>
      <p:sp>
        <p:nvSpPr>
          <p:cNvPr id="9" name="Oval 8"/>
          <p:cNvSpPr/>
          <p:nvPr/>
        </p:nvSpPr>
        <p:spPr>
          <a:xfrm>
            <a:off x="3206708" y="2939401"/>
            <a:ext cx="971156" cy="1022704"/>
          </a:xfrm>
          <a:prstGeom prst="ellipse">
            <a:avLst/>
          </a:prstGeom>
          <a:gradFill rotWithShape="0">
            <a:gsLst>
              <a:gs pos="0">
                <a:schemeClr val="bg1">
                  <a:lumMod val="95000"/>
                </a:schemeClr>
              </a:gs>
              <a:gs pos="100000">
                <a:schemeClr val="accent6">
                  <a:lumMod val="60000"/>
                  <a:lumOff val="40000"/>
                </a:schemeClr>
              </a:gs>
            </a:gsLst>
            <a:path path="shape">
              <a:fillToRect l="50000" t="50000" r="50000" b="50000"/>
            </a:path>
          </a:gradFill>
          <a:ln w="12700">
            <a:solidFill>
              <a:schemeClr val="accent6">
                <a:lumMod val="75000"/>
              </a:schemeClr>
            </a:solidFill>
            <a:round/>
            <a:headEnd/>
            <a:tailEnd/>
          </a:ln>
          <a:effectLst/>
        </p:spPr>
        <p:txBody>
          <a:bodyPr wrap="none" anchor="ctr"/>
          <a:lstStyle/>
          <a:p>
            <a:pPr algn="ctr" fontAlgn="auto">
              <a:spcBef>
                <a:spcPts val="0"/>
              </a:spcBef>
              <a:spcAft>
                <a:spcPts val="0"/>
              </a:spcAft>
              <a:defRPr/>
            </a:pPr>
            <a:r>
              <a:rPr lang="en-US" sz="1700" dirty="0" err="1" smtClean="0">
                <a:solidFill>
                  <a:prstClr val="black"/>
                </a:solidFill>
                <a:latin typeface="+mj-lt"/>
                <a:ea typeface="Cambria Math" pitchFamily="18" charset="0"/>
              </a:rPr>
              <a:t>Var</a:t>
            </a:r>
            <a:r>
              <a:rPr lang="en-US" sz="1700" dirty="0" smtClean="0">
                <a:solidFill>
                  <a:prstClr val="black"/>
                </a:solidFill>
                <a:latin typeface="+mj-lt"/>
                <a:ea typeface="Cambria Math" pitchFamily="18" charset="0"/>
              </a:rPr>
              <a:t> 4</a:t>
            </a:r>
          </a:p>
        </p:txBody>
      </p:sp>
      <p:cxnSp>
        <p:nvCxnSpPr>
          <p:cNvPr id="10" name="Shape 19"/>
          <p:cNvCxnSpPr>
            <a:stCxn id="7" idx="7"/>
            <a:endCxn id="7" idx="6"/>
          </p:cNvCxnSpPr>
          <p:nvPr/>
        </p:nvCxnSpPr>
        <p:spPr>
          <a:xfrm rot="16200000" flipH="1">
            <a:off x="3925962" y="1304954"/>
            <a:ext cx="361581" cy="142222"/>
          </a:xfrm>
          <a:prstGeom prst="curvedConnector4">
            <a:avLst>
              <a:gd name="adj1" fmla="val -46232"/>
              <a:gd name="adj2" fmla="val 221936"/>
            </a:avLst>
          </a:prstGeom>
          <a:ln w="88900">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1" name="Shape 10"/>
          <p:cNvCxnSpPr>
            <a:stCxn id="9" idx="6"/>
            <a:endCxn id="9" idx="5"/>
          </p:cNvCxnSpPr>
          <p:nvPr/>
        </p:nvCxnSpPr>
        <p:spPr>
          <a:xfrm flipH="1">
            <a:off x="4035642" y="3450753"/>
            <a:ext cx="142222" cy="361581"/>
          </a:xfrm>
          <a:prstGeom prst="curvedConnector4">
            <a:avLst>
              <a:gd name="adj1" fmla="val -191614"/>
              <a:gd name="adj2" fmla="val 152645"/>
            </a:avLst>
          </a:prstGeom>
          <a:ln w="88900">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7" idx="4"/>
            <a:endCxn id="9" idx="0"/>
          </p:cNvCxnSpPr>
          <p:nvPr/>
        </p:nvCxnSpPr>
        <p:spPr>
          <a:xfrm rot="5400000">
            <a:off x="3256690" y="2503907"/>
            <a:ext cx="871193" cy="1205"/>
          </a:xfrm>
          <a:prstGeom prst="straightConnector1">
            <a:avLst/>
          </a:prstGeom>
          <a:ln w="63500" cmpd="sng">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7" idx="2"/>
            <a:endCxn id="6" idx="6"/>
          </p:cNvCxnSpPr>
          <p:nvPr/>
        </p:nvCxnSpPr>
        <p:spPr>
          <a:xfrm rot="10800000">
            <a:off x="1275958" y="1556856"/>
            <a:ext cx="1930751" cy="1410"/>
          </a:xfrm>
          <a:prstGeom prst="straightConnector1">
            <a:avLst/>
          </a:prstGeom>
          <a:ln w="63500" cmpd="sng">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4" name="Shape 13"/>
          <p:cNvCxnSpPr>
            <a:stCxn id="8" idx="2"/>
            <a:endCxn id="8" idx="3"/>
          </p:cNvCxnSpPr>
          <p:nvPr/>
        </p:nvCxnSpPr>
        <p:spPr>
          <a:xfrm rot="10800000" flipH="1" flipV="1">
            <a:off x="304801" y="3450752"/>
            <a:ext cx="142222" cy="361581"/>
          </a:xfrm>
          <a:prstGeom prst="curvedConnector4">
            <a:avLst>
              <a:gd name="adj1" fmla="val -121936"/>
              <a:gd name="adj2" fmla="val 133404"/>
            </a:avLst>
          </a:prstGeom>
          <a:ln w="88900">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5" name="Shape 14"/>
          <p:cNvCxnSpPr>
            <a:stCxn id="6" idx="1"/>
            <a:endCxn id="6" idx="2"/>
          </p:cNvCxnSpPr>
          <p:nvPr/>
        </p:nvCxnSpPr>
        <p:spPr>
          <a:xfrm rot="16200000" flipH="1" flipV="1">
            <a:off x="195122" y="1304954"/>
            <a:ext cx="361581" cy="142222"/>
          </a:xfrm>
          <a:prstGeom prst="curvedConnector4">
            <a:avLst>
              <a:gd name="adj1" fmla="val -30489"/>
              <a:gd name="adj2" fmla="val 221936"/>
            </a:avLst>
          </a:prstGeom>
          <a:ln w="88900">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1819343" y="3945871"/>
            <a:ext cx="971156" cy="1022704"/>
          </a:xfrm>
          <a:prstGeom prst="ellipse">
            <a:avLst/>
          </a:prstGeom>
          <a:gradFill rotWithShape="0">
            <a:gsLst>
              <a:gs pos="0">
                <a:schemeClr val="bg1">
                  <a:lumMod val="95000"/>
                </a:schemeClr>
              </a:gs>
              <a:gs pos="100000">
                <a:schemeClr val="accent6">
                  <a:lumMod val="60000"/>
                  <a:lumOff val="40000"/>
                </a:schemeClr>
              </a:gs>
            </a:gsLst>
            <a:path path="shape">
              <a:fillToRect l="50000" t="50000" r="50000" b="50000"/>
            </a:path>
          </a:gradFill>
          <a:ln w="12700">
            <a:solidFill>
              <a:schemeClr val="accent6">
                <a:lumMod val="75000"/>
              </a:schemeClr>
            </a:solidFill>
            <a:round/>
            <a:headEnd/>
            <a:tailEnd/>
          </a:ln>
          <a:effectLst/>
        </p:spPr>
        <p:txBody>
          <a:bodyPr wrap="none" anchor="ctr"/>
          <a:lstStyle/>
          <a:p>
            <a:pPr algn="ctr">
              <a:defRPr/>
            </a:pPr>
            <a:r>
              <a:rPr lang="en-US" sz="1700" dirty="0" err="1" smtClean="0">
                <a:solidFill>
                  <a:prstClr val="black"/>
                </a:solidFill>
                <a:latin typeface="+mj-lt"/>
                <a:ea typeface="Cambria Math" pitchFamily="18" charset="0"/>
              </a:rPr>
              <a:t>Var</a:t>
            </a:r>
            <a:r>
              <a:rPr lang="en-US" sz="1700" dirty="0" smtClean="0">
                <a:solidFill>
                  <a:prstClr val="black"/>
                </a:solidFill>
                <a:latin typeface="+mj-lt"/>
                <a:ea typeface="Cambria Math" pitchFamily="18" charset="0"/>
              </a:rPr>
              <a:t> 5</a:t>
            </a:r>
          </a:p>
        </p:txBody>
      </p:sp>
      <p:cxnSp>
        <p:nvCxnSpPr>
          <p:cNvPr id="25" name="Shape 36"/>
          <p:cNvCxnSpPr>
            <a:stCxn id="24" idx="4"/>
            <a:endCxn id="24" idx="3"/>
          </p:cNvCxnSpPr>
          <p:nvPr/>
        </p:nvCxnSpPr>
        <p:spPr>
          <a:xfrm rot="5400000" flipH="1">
            <a:off x="2058357" y="4722013"/>
            <a:ext cx="149771" cy="343356"/>
          </a:xfrm>
          <a:prstGeom prst="curvedConnector3">
            <a:avLst>
              <a:gd name="adj1" fmla="val -158713"/>
            </a:avLst>
          </a:prstGeom>
          <a:ln w="88900">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16200000" flipV="1">
            <a:off x="1589031" y="1489039"/>
            <a:ext cx="1170735" cy="2215195"/>
          </a:xfrm>
          <a:prstGeom prst="straightConnector1">
            <a:avLst/>
          </a:prstGeom>
          <a:ln w="63500">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9" idx="3"/>
            <a:endCxn id="24" idx="7"/>
          </p:cNvCxnSpPr>
          <p:nvPr/>
        </p:nvCxnSpPr>
        <p:spPr>
          <a:xfrm rot="5400000">
            <a:off x="2856950" y="3603660"/>
            <a:ext cx="283308" cy="700655"/>
          </a:xfrm>
          <a:prstGeom prst="straightConnector1">
            <a:avLst/>
          </a:prstGeom>
          <a:ln w="63500">
            <a:solidFill>
              <a:srgbClr val="C00000"/>
            </a:solidFill>
            <a:prstDash val="sysDot"/>
            <a:tailEnd type="diamond"/>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7" idx="3"/>
            <a:endCxn id="24" idx="0"/>
          </p:cNvCxnSpPr>
          <p:nvPr/>
        </p:nvCxnSpPr>
        <p:spPr>
          <a:xfrm rot="5400000">
            <a:off x="1813209" y="2410150"/>
            <a:ext cx="2027434" cy="1044010"/>
          </a:xfrm>
          <a:prstGeom prst="straightConnector1">
            <a:avLst/>
          </a:prstGeom>
          <a:ln w="63500" cmpd="sng">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4889941" y="1045504"/>
            <a:ext cx="971156" cy="1022704"/>
          </a:xfrm>
          <a:prstGeom prst="ellipse">
            <a:avLst/>
          </a:prstGeom>
          <a:gradFill rotWithShape="0">
            <a:gsLst>
              <a:gs pos="0">
                <a:schemeClr val="bg1">
                  <a:lumMod val="95000"/>
                </a:schemeClr>
              </a:gs>
              <a:gs pos="100000">
                <a:schemeClr val="accent6">
                  <a:lumMod val="60000"/>
                  <a:lumOff val="40000"/>
                </a:schemeClr>
              </a:gs>
            </a:gsLst>
            <a:path path="shape">
              <a:fillToRect l="50000" t="50000" r="50000" b="50000"/>
            </a:path>
          </a:gradFill>
          <a:ln w="12700">
            <a:solidFill>
              <a:schemeClr val="accent6">
                <a:lumMod val="75000"/>
              </a:schemeClr>
            </a:solidFill>
            <a:round/>
            <a:headEnd/>
            <a:tailEnd/>
          </a:ln>
          <a:effectLst/>
        </p:spPr>
        <p:txBody>
          <a:bodyPr wrap="none" anchor="ctr"/>
          <a:lstStyle/>
          <a:p>
            <a:pPr algn="ctr" fontAlgn="auto">
              <a:spcBef>
                <a:spcPts val="0"/>
              </a:spcBef>
              <a:spcAft>
                <a:spcPts val="0"/>
              </a:spcAft>
              <a:defRPr/>
            </a:pPr>
            <a:r>
              <a:rPr lang="en-US" sz="1700" dirty="0" err="1" smtClean="0">
                <a:solidFill>
                  <a:prstClr val="black"/>
                </a:solidFill>
                <a:latin typeface="+mj-lt"/>
                <a:ea typeface="Cambria Math" pitchFamily="18" charset="0"/>
              </a:rPr>
              <a:t>Var</a:t>
            </a:r>
            <a:r>
              <a:rPr lang="en-US" sz="1700" dirty="0" smtClean="0">
                <a:solidFill>
                  <a:prstClr val="black"/>
                </a:solidFill>
                <a:latin typeface="+mj-lt"/>
                <a:ea typeface="Cambria Math" pitchFamily="18" charset="0"/>
              </a:rPr>
              <a:t> 1</a:t>
            </a:r>
          </a:p>
        </p:txBody>
      </p:sp>
      <p:sp>
        <p:nvSpPr>
          <p:cNvPr id="34" name="Oval 33"/>
          <p:cNvSpPr/>
          <p:nvPr/>
        </p:nvSpPr>
        <p:spPr>
          <a:xfrm>
            <a:off x="7791847" y="1045504"/>
            <a:ext cx="971156" cy="1022704"/>
          </a:xfrm>
          <a:prstGeom prst="ellipse">
            <a:avLst/>
          </a:prstGeom>
          <a:gradFill rotWithShape="0">
            <a:gsLst>
              <a:gs pos="0">
                <a:schemeClr val="bg1">
                  <a:lumMod val="95000"/>
                </a:schemeClr>
              </a:gs>
              <a:gs pos="100000">
                <a:schemeClr val="accent6">
                  <a:lumMod val="60000"/>
                  <a:lumOff val="40000"/>
                </a:schemeClr>
              </a:gs>
            </a:gsLst>
            <a:path path="shape">
              <a:fillToRect l="50000" t="50000" r="50000" b="50000"/>
            </a:path>
          </a:gradFill>
          <a:ln w="12700">
            <a:solidFill>
              <a:schemeClr val="accent6">
                <a:lumMod val="75000"/>
              </a:schemeClr>
            </a:solidFill>
            <a:round/>
            <a:headEnd/>
            <a:tailEnd/>
          </a:ln>
          <a:effectLst/>
        </p:spPr>
        <p:txBody>
          <a:bodyPr wrap="none" anchor="ctr"/>
          <a:lstStyle/>
          <a:p>
            <a:pPr algn="ctr" fontAlgn="auto">
              <a:spcBef>
                <a:spcPts val="0"/>
              </a:spcBef>
              <a:spcAft>
                <a:spcPts val="0"/>
              </a:spcAft>
              <a:defRPr/>
            </a:pPr>
            <a:r>
              <a:rPr lang="en-US" sz="1700" dirty="0" err="1" smtClean="0">
                <a:solidFill>
                  <a:prstClr val="black"/>
                </a:solidFill>
                <a:latin typeface="+mj-lt"/>
                <a:ea typeface="Cambria Math" pitchFamily="18" charset="0"/>
              </a:rPr>
              <a:t>Var</a:t>
            </a:r>
            <a:r>
              <a:rPr lang="en-US" sz="1700" dirty="0" smtClean="0">
                <a:solidFill>
                  <a:prstClr val="black"/>
                </a:solidFill>
                <a:latin typeface="+mj-lt"/>
                <a:ea typeface="Cambria Math" pitchFamily="18" charset="0"/>
              </a:rPr>
              <a:t> 3</a:t>
            </a:r>
          </a:p>
        </p:txBody>
      </p:sp>
      <p:sp>
        <p:nvSpPr>
          <p:cNvPr id="35" name="Oval 34"/>
          <p:cNvSpPr/>
          <p:nvPr/>
        </p:nvSpPr>
        <p:spPr>
          <a:xfrm>
            <a:off x="4889941" y="2939401"/>
            <a:ext cx="971156" cy="1022704"/>
          </a:xfrm>
          <a:prstGeom prst="ellipse">
            <a:avLst/>
          </a:prstGeom>
          <a:gradFill rotWithShape="0">
            <a:gsLst>
              <a:gs pos="0">
                <a:schemeClr val="bg1">
                  <a:lumMod val="95000"/>
                </a:schemeClr>
              </a:gs>
              <a:gs pos="100000">
                <a:schemeClr val="accent6">
                  <a:lumMod val="60000"/>
                  <a:lumOff val="40000"/>
                </a:schemeClr>
              </a:gs>
            </a:gsLst>
            <a:path path="shape">
              <a:fillToRect l="50000" t="50000" r="50000" b="50000"/>
            </a:path>
          </a:gradFill>
          <a:ln w="12700">
            <a:solidFill>
              <a:schemeClr val="accent6">
                <a:lumMod val="75000"/>
              </a:schemeClr>
            </a:solidFill>
            <a:round/>
            <a:headEnd/>
            <a:tailEnd/>
          </a:ln>
          <a:effectLst/>
        </p:spPr>
        <p:txBody>
          <a:bodyPr wrap="none" anchor="ctr"/>
          <a:lstStyle/>
          <a:p>
            <a:pPr algn="ctr">
              <a:defRPr/>
            </a:pPr>
            <a:r>
              <a:rPr lang="en-US" sz="1700" dirty="0" err="1" smtClean="0">
                <a:solidFill>
                  <a:prstClr val="black"/>
                </a:solidFill>
                <a:latin typeface="+mj-lt"/>
                <a:ea typeface="Cambria Math" pitchFamily="18" charset="0"/>
              </a:rPr>
              <a:t>Var</a:t>
            </a:r>
            <a:r>
              <a:rPr lang="en-US" sz="1700" dirty="0" smtClean="0">
                <a:solidFill>
                  <a:prstClr val="black"/>
                </a:solidFill>
                <a:latin typeface="+mj-lt"/>
                <a:ea typeface="Cambria Math" pitchFamily="18" charset="0"/>
              </a:rPr>
              <a:t> 2</a:t>
            </a:r>
          </a:p>
        </p:txBody>
      </p:sp>
      <p:sp>
        <p:nvSpPr>
          <p:cNvPr id="36" name="Oval 35"/>
          <p:cNvSpPr/>
          <p:nvPr/>
        </p:nvSpPr>
        <p:spPr>
          <a:xfrm>
            <a:off x="7791847" y="2939401"/>
            <a:ext cx="971156" cy="1022704"/>
          </a:xfrm>
          <a:prstGeom prst="ellipse">
            <a:avLst/>
          </a:prstGeom>
          <a:gradFill rotWithShape="0">
            <a:gsLst>
              <a:gs pos="0">
                <a:schemeClr val="bg1">
                  <a:lumMod val="95000"/>
                </a:schemeClr>
              </a:gs>
              <a:gs pos="100000">
                <a:schemeClr val="accent6">
                  <a:lumMod val="60000"/>
                  <a:lumOff val="40000"/>
                </a:schemeClr>
              </a:gs>
            </a:gsLst>
            <a:path path="shape">
              <a:fillToRect l="50000" t="50000" r="50000" b="50000"/>
            </a:path>
          </a:gradFill>
          <a:ln w="12700">
            <a:solidFill>
              <a:schemeClr val="accent6">
                <a:lumMod val="75000"/>
              </a:schemeClr>
            </a:solidFill>
            <a:round/>
            <a:headEnd/>
            <a:tailEnd/>
          </a:ln>
          <a:effectLst/>
        </p:spPr>
        <p:txBody>
          <a:bodyPr wrap="none" anchor="ctr"/>
          <a:lstStyle/>
          <a:p>
            <a:pPr algn="ctr">
              <a:defRPr/>
            </a:pPr>
            <a:r>
              <a:rPr lang="en-US" sz="1700" dirty="0" err="1" smtClean="0">
                <a:solidFill>
                  <a:prstClr val="black"/>
                </a:solidFill>
                <a:latin typeface="+mj-lt"/>
                <a:ea typeface="Cambria Math" pitchFamily="18" charset="0"/>
              </a:rPr>
              <a:t>Var</a:t>
            </a:r>
            <a:r>
              <a:rPr lang="en-US" sz="1700" dirty="0" smtClean="0">
                <a:solidFill>
                  <a:prstClr val="black"/>
                </a:solidFill>
                <a:latin typeface="+mj-lt"/>
                <a:ea typeface="Cambria Math" pitchFamily="18" charset="0"/>
              </a:rPr>
              <a:t> 4</a:t>
            </a:r>
          </a:p>
        </p:txBody>
      </p:sp>
      <p:cxnSp>
        <p:nvCxnSpPr>
          <p:cNvPr id="37" name="Shape 19"/>
          <p:cNvCxnSpPr>
            <a:stCxn id="34" idx="7"/>
            <a:endCxn id="34" idx="6"/>
          </p:cNvCxnSpPr>
          <p:nvPr/>
        </p:nvCxnSpPr>
        <p:spPr>
          <a:xfrm rot="16200000" flipH="1">
            <a:off x="8511100" y="1304954"/>
            <a:ext cx="361581" cy="142222"/>
          </a:xfrm>
          <a:prstGeom prst="curvedConnector4">
            <a:avLst>
              <a:gd name="adj1" fmla="val -46232"/>
              <a:gd name="adj2" fmla="val 221936"/>
            </a:avLst>
          </a:prstGeom>
          <a:ln w="88900">
            <a:solidFill>
              <a:schemeClr val="accent2">
                <a:lumMod val="7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8" name="Shape 37"/>
          <p:cNvCxnSpPr>
            <a:stCxn id="36" idx="6"/>
            <a:endCxn id="36" idx="5"/>
          </p:cNvCxnSpPr>
          <p:nvPr/>
        </p:nvCxnSpPr>
        <p:spPr>
          <a:xfrm flipH="1">
            <a:off x="8620781" y="3450753"/>
            <a:ext cx="142222" cy="361581"/>
          </a:xfrm>
          <a:prstGeom prst="curvedConnector4">
            <a:avLst>
              <a:gd name="adj1" fmla="val -191614"/>
              <a:gd name="adj2" fmla="val 152645"/>
            </a:avLst>
          </a:prstGeom>
          <a:ln w="88900">
            <a:solidFill>
              <a:schemeClr val="accent2">
                <a:lumMod val="7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34" idx="4"/>
            <a:endCxn id="36" idx="0"/>
          </p:cNvCxnSpPr>
          <p:nvPr/>
        </p:nvCxnSpPr>
        <p:spPr>
          <a:xfrm rot="5400000">
            <a:off x="7841829" y="2503907"/>
            <a:ext cx="871193" cy="1205"/>
          </a:xfrm>
          <a:prstGeom prst="straightConnector1">
            <a:avLst/>
          </a:prstGeom>
          <a:ln w="63500" cmpd="sng">
            <a:solidFill>
              <a:schemeClr val="accent2">
                <a:lumMod val="75000"/>
              </a:schemeClr>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34" idx="2"/>
            <a:endCxn id="33" idx="6"/>
          </p:cNvCxnSpPr>
          <p:nvPr/>
        </p:nvCxnSpPr>
        <p:spPr>
          <a:xfrm rot="10800000">
            <a:off x="5861097" y="1556856"/>
            <a:ext cx="1930751" cy="1410"/>
          </a:xfrm>
          <a:prstGeom prst="straightConnector1">
            <a:avLst/>
          </a:prstGeom>
          <a:ln w="63500" cmpd="sng">
            <a:solidFill>
              <a:schemeClr val="accent2">
                <a:lumMod val="75000"/>
              </a:schemeClr>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41" name="Shape 40"/>
          <p:cNvCxnSpPr>
            <a:stCxn id="35" idx="2"/>
            <a:endCxn id="35" idx="3"/>
          </p:cNvCxnSpPr>
          <p:nvPr/>
        </p:nvCxnSpPr>
        <p:spPr>
          <a:xfrm rot="10800000" flipH="1" flipV="1">
            <a:off x="4889940" y="3450752"/>
            <a:ext cx="142222" cy="361581"/>
          </a:xfrm>
          <a:prstGeom prst="curvedConnector4">
            <a:avLst>
              <a:gd name="adj1" fmla="val -121936"/>
              <a:gd name="adj2" fmla="val 133404"/>
            </a:avLst>
          </a:prstGeom>
          <a:ln w="88900">
            <a:solidFill>
              <a:schemeClr val="accent2">
                <a:lumMod val="7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2" name="Shape 41"/>
          <p:cNvCxnSpPr>
            <a:stCxn id="33" idx="1"/>
            <a:endCxn id="33" idx="2"/>
          </p:cNvCxnSpPr>
          <p:nvPr/>
        </p:nvCxnSpPr>
        <p:spPr>
          <a:xfrm rot="16200000" flipH="1" flipV="1">
            <a:off x="4780261" y="1304954"/>
            <a:ext cx="361581" cy="142222"/>
          </a:xfrm>
          <a:prstGeom prst="curvedConnector4">
            <a:avLst>
              <a:gd name="adj1" fmla="val -30489"/>
              <a:gd name="adj2" fmla="val 221936"/>
            </a:avLst>
          </a:prstGeom>
          <a:ln w="88900">
            <a:solidFill>
              <a:schemeClr val="accent2">
                <a:lumMod val="7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51" name="Oval 50"/>
          <p:cNvSpPr/>
          <p:nvPr/>
        </p:nvSpPr>
        <p:spPr>
          <a:xfrm>
            <a:off x="6404481" y="3945871"/>
            <a:ext cx="971156" cy="1022704"/>
          </a:xfrm>
          <a:prstGeom prst="ellipse">
            <a:avLst/>
          </a:prstGeom>
          <a:gradFill rotWithShape="0">
            <a:gsLst>
              <a:gs pos="0">
                <a:schemeClr val="bg1">
                  <a:lumMod val="95000"/>
                </a:schemeClr>
              </a:gs>
              <a:gs pos="100000">
                <a:schemeClr val="accent6">
                  <a:lumMod val="60000"/>
                  <a:lumOff val="40000"/>
                </a:schemeClr>
              </a:gs>
            </a:gsLst>
            <a:path path="shape">
              <a:fillToRect l="50000" t="50000" r="50000" b="50000"/>
            </a:path>
          </a:gradFill>
          <a:ln w="12700">
            <a:solidFill>
              <a:schemeClr val="accent6">
                <a:lumMod val="75000"/>
              </a:schemeClr>
            </a:solidFill>
            <a:round/>
            <a:headEnd/>
            <a:tailEnd/>
          </a:ln>
          <a:effectLst/>
        </p:spPr>
        <p:txBody>
          <a:bodyPr wrap="none" anchor="ctr"/>
          <a:lstStyle/>
          <a:p>
            <a:pPr algn="ctr" fontAlgn="auto">
              <a:spcBef>
                <a:spcPts val="0"/>
              </a:spcBef>
              <a:spcAft>
                <a:spcPts val="0"/>
              </a:spcAft>
              <a:defRPr/>
            </a:pPr>
            <a:r>
              <a:rPr lang="en-US" sz="1700" dirty="0" err="1" smtClean="0">
                <a:solidFill>
                  <a:prstClr val="black"/>
                </a:solidFill>
                <a:latin typeface="+mj-lt"/>
                <a:ea typeface="Cambria Math" pitchFamily="18" charset="0"/>
              </a:rPr>
              <a:t>Var</a:t>
            </a:r>
            <a:r>
              <a:rPr lang="en-US" sz="1700" dirty="0" smtClean="0">
                <a:solidFill>
                  <a:prstClr val="black"/>
                </a:solidFill>
                <a:latin typeface="+mj-lt"/>
                <a:ea typeface="Cambria Math" pitchFamily="18" charset="0"/>
              </a:rPr>
              <a:t> 5</a:t>
            </a:r>
          </a:p>
        </p:txBody>
      </p:sp>
      <p:cxnSp>
        <p:nvCxnSpPr>
          <p:cNvPr id="52" name="Shape 36"/>
          <p:cNvCxnSpPr/>
          <p:nvPr/>
        </p:nvCxnSpPr>
        <p:spPr>
          <a:xfrm rot="5400000" flipH="1">
            <a:off x="6643496" y="4736506"/>
            <a:ext cx="149771" cy="343356"/>
          </a:xfrm>
          <a:prstGeom prst="curvedConnector3">
            <a:avLst>
              <a:gd name="adj1" fmla="val -158713"/>
            </a:avLst>
          </a:prstGeom>
          <a:ln w="88900">
            <a:solidFill>
              <a:schemeClr val="accent2">
                <a:lumMod val="7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rot="16200000" flipH="1">
            <a:off x="6359399" y="1290672"/>
            <a:ext cx="1156242" cy="2292639"/>
          </a:xfrm>
          <a:prstGeom prst="straightConnector1">
            <a:avLst/>
          </a:prstGeom>
          <a:ln w="63500">
            <a:solidFill>
              <a:schemeClr val="accent2">
                <a:lumMod val="7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endCxn id="35" idx="4"/>
          </p:cNvCxnSpPr>
          <p:nvPr/>
        </p:nvCxnSpPr>
        <p:spPr>
          <a:xfrm rot="5400000" flipH="1" flipV="1">
            <a:off x="5165098" y="4149403"/>
            <a:ext cx="397718" cy="23123"/>
          </a:xfrm>
          <a:prstGeom prst="straightConnector1">
            <a:avLst/>
          </a:prstGeom>
          <a:ln w="63500">
            <a:solidFill>
              <a:schemeClr val="accent2">
                <a:lumMod val="75000"/>
              </a:schemeClr>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35" idx="5"/>
            <a:endCxn id="51" idx="1"/>
          </p:cNvCxnSpPr>
          <p:nvPr/>
        </p:nvCxnSpPr>
        <p:spPr>
          <a:xfrm rot="16200000" flipH="1">
            <a:off x="5991135" y="3540073"/>
            <a:ext cx="283308" cy="827830"/>
          </a:xfrm>
          <a:prstGeom prst="straightConnector1">
            <a:avLst/>
          </a:prstGeom>
          <a:ln w="63500">
            <a:solidFill>
              <a:schemeClr val="accent2">
                <a:lumMod val="75000"/>
              </a:schemeClr>
            </a:solidFill>
            <a:prstDash val="sysDot"/>
            <a:tailEnd type="diamond"/>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34" idx="3"/>
            <a:endCxn id="51" idx="0"/>
          </p:cNvCxnSpPr>
          <p:nvPr/>
        </p:nvCxnSpPr>
        <p:spPr>
          <a:xfrm rot="5400000">
            <a:off x="6398348" y="2410150"/>
            <a:ext cx="2027434" cy="1044010"/>
          </a:xfrm>
          <a:prstGeom prst="straightConnector1">
            <a:avLst/>
          </a:prstGeom>
          <a:ln w="63500" cmpd="sng">
            <a:solidFill>
              <a:schemeClr val="accent2">
                <a:lumMod val="75000"/>
              </a:schemeClr>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4724400" y="697468"/>
            <a:ext cx="4267200" cy="369332"/>
          </a:xfrm>
          <a:prstGeom prst="rect">
            <a:avLst/>
          </a:prstGeom>
          <a:noFill/>
        </p:spPr>
        <p:txBody>
          <a:bodyPr wrap="square" rtlCol="0">
            <a:spAutoFit/>
          </a:bodyPr>
          <a:lstStyle/>
          <a:p>
            <a:pPr algn="ctr"/>
            <a:r>
              <a:rPr lang="en-US" dirty="0" smtClean="0">
                <a:latin typeface="Tw Cen MT" pitchFamily="34" charset="0"/>
              </a:rPr>
              <a:t>Subgroup 2</a:t>
            </a:r>
            <a:endParaRPr lang="en-US" dirty="0">
              <a:latin typeface="Tw Cen MT" pitchFamily="34" charset="0"/>
            </a:endParaRPr>
          </a:p>
        </p:txBody>
      </p:sp>
      <p:sp>
        <p:nvSpPr>
          <p:cNvPr id="59" name="TextBox 58"/>
          <p:cNvSpPr txBox="1"/>
          <p:nvPr/>
        </p:nvSpPr>
        <p:spPr>
          <a:xfrm>
            <a:off x="0" y="621268"/>
            <a:ext cx="9144000" cy="369332"/>
          </a:xfrm>
          <a:prstGeom prst="rect">
            <a:avLst/>
          </a:prstGeom>
          <a:noFill/>
        </p:spPr>
        <p:txBody>
          <a:bodyPr wrap="square" rtlCol="0">
            <a:spAutoFit/>
          </a:bodyPr>
          <a:lstStyle/>
          <a:p>
            <a:pPr algn="ctr"/>
            <a:r>
              <a:rPr lang="en-US" dirty="0" smtClean="0">
                <a:latin typeface="Tw Cen MT" pitchFamily="34" charset="0"/>
              </a:rPr>
              <a:t>Group</a:t>
            </a:r>
            <a:endParaRPr lang="en-US" dirty="0">
              <a:latin typeface="Tw Cen MT" pitchFamily="34" charset="0"/>
            </a:endParaRPr>
          </a:p>
        </p:txBody>
      </p:sp>
      <p:sp>
        <p:nvSpPr>
          <p:cNvPr id="3" name="Oval 2"/>
          <p:cNvSpPr/>
          <p:nvPr/>
        </p:nvSpPr>
        <p:spPr>
          <a:xfrm>
            <a:off x="2806262" y="3333605"/>
            <a:ext cx="1371602" cy="1307067"/>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3942882" y="1857367"/>
            <a:ext cx="1371602" cy="1307067"/>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4876800" y="3433572"/>
            <a:ext cx="1371602" cy="1307067"/>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5486400" y="533400"/>
            <a:ext cx="838200" cy="915087"/>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91663" y="4457223"/>
            <a:ext cx="2514599" cy="646331"/>
          </a:xfrm>
          <a:prstGeom prst="rect">
            <a:avLst/>
          </a:prstGeom>
          <a:noFill/>
        </p:spPr>
        <p:txBody>
          <a:bodyPr wrap="square" rtlCol="0">
            <a:spAutoFit/>
          </a:bodyPr>
          <a:lstStyle/>
          <a:p>
            <a:r>
              <a:rPr lang="en-US" dirty="0" smtClean="0"/>
              <a:t>Circled relations do not exist for the group.</a:t>
            </a:r>
            <a:endParaRPr lang="en-US" dirty="0"/>
          </a:p>
        </p:txBody>
      </p:sp>
      <p:sp>
        <p:nvSpPr>
          <p:cNvPr id="61" name="Title 1"/>
          <p:cNvSpPr>
            <a:spLocks noGrp="1"/>
          </p:cNvSpPr>
          <p:nvPr>
            <p:ph type="title"/>
          </p:nvPr>
        </p:nvSpPr>
        <p:spPr>
          <a:xfrm>
            <a:off x="457200" y="-152400"/>
            <a:ext cx="8229600" cy="1143000"/>
          </a:xfrm>
        </p:spPr>
        <p:txBody>
          <a:bodyPr>
            <a:normAutofit/>
          </a:bodyPr>
          <a:lstStyle/>
          <a:p>
            <a:r>
              <a:rPr lang="en-US" sz="3000" dirty="0" smtClean="0"/>
              <a:t>True Group Structure</a:t>
            </a:r>
            <a:endParaRPr lang="en-US" sz="3000" dirty="0"/>
          </a:p>
        </p:txBody>
      </p:sp>
      <p:sp>
        <p:nvSpPr>
          <p:cNvPr id="62" name="Rectangle 61"/>
          <p:cNvSpPr/>
          <p:nvPr/>
        </p:nvSpPr>
        <p:spPr>
          <a:xfrm>
            <a:off x="0" y="5364718"/>
            <a:ext cx="9144000" cy="971550"/>
          </a:xfrm>
          <a:prstGeom prst="rect">
            <a:avLst/>
          </a:prstGeom>
          <a:solidFill>
            <a:schemeClr val="accent5">
              <a:lumMod val="60000"/>
              <a:lumOff val="4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w Cen MT" pitchFamily="34" charset="0"/>
            </a:endParaRPr>
          </a:p>
        </p:txBody>
      </p:sp>
      <p:sp>
        <p:nvSpPr>
          <p:cNvPr id="66" name="TextBox 65"/>
          <p:cNvSpPr txBox="1">
            <a:spLocks noChangeArrowheads="1"/>
          </p:cNvSpPr>
          <p:nvPr/>
        </p:nvSpPr>
        <p:spPr bwMode="auto">
          <a:xfrm>
            <a:off x="0" y="5336738"/>
            <a:ext cx="9144000" cy="923330"/>
          </a:xfrm>
          <a:prstGeom prst="rect">
            <a:avLst/>
          </a:prstGeom>
          <a:noFill/>
          <a:ln w="9525">
            <a:noFill/>
            <a:miter lim="800000"/>
            <a:headEnd/>
            <a:tailEnd/>
          </a:ln>
        </p:spPr>
        <p:txBody>
          <a:bodyPr wrap="square">
            <a:spAutoFit/>
          </a:bodyPr>
          <a:lstStyle/>
          <a:p>
            <a:pPr fontAlgn="auto">
              <a:spcBef>
                <a:spcPts val="0"/>
              </a:spcBef>
              <a:spcAft>
                <a:spcPts val="0"/>
              </a:spcAft>
            </a:pPr>
            <a:r>
              <a:rPr lang="en-US" u="sng" dirty="0">
                <a:solidFill>
                  <a:prstClr val="black"/>
                </a:solidFill>
                <a:latin typeface="Tw Cen MT" pitchFamily="34" charset="0"/>
              </a:rPr>
              <a:t>Legend</a:t>
            </a:r>
            <a:r>
              <a:rPr lang="en-US" u="sng" dirty="0" smtClean="0">
                <a:solidFill>
                  <a:prstClr val="black"/>
                </a:solidFill>
                <a:latin typeface="Tw Cen MT" pitchFamily="34" charset="0"/>
              </a:rPr>
              <a:t>:</a:t>
            </a:r>
            <a:r>
              <a:rPr lang="en-US" dirty="0" smtClean="0">
                <a:solidFill>
                  <a:prstClr val="black"/>
                </a:solidFill>
                <a:latin typeface="Tw Cen MT" pitchFamily="34" charset="0"/>
              </a:rPr>
              <a:t>   Line width corresponds to freq. 	False Positive		Group (100%)</a:t>
            </a:r>
            <a:endParaRPr lang="en-US" u="sng" dirty="0">
              <a:solidFill>
                <a:prstClr val="black"/>
              </a:solidFill>
              <a:latin typeface="Tw Cen MT" pitchFamily="34" charset="0"/>
            </a:endParaRPr>
          </a:p>
          <a:p>
            <a:pPr fontAlgn="auto">
              <a:spcBef>
                <a:spcPts val="0"/>
              </a:spcBef>
              <a:spcAft>
                <a:spcPts val="0"/>
              </a:spcAft>
            </a:pPr>
            <a:r>
              <a:rPr lang="en-US" dirty="0">
                <a:solidFill>
                  <a:prstClr val="black"/>
                </a:solidFill>
                <a:latin typeface="Tw Cen MT" pitchFamily="34" charset="0"/>
              </a:rPr>
              <a:t> </a:t>
            </a:r>
            <a:r>
              <a:rPr lang="en-US" dirty="0" smtClean="0">
                <a:solidFill>
                  <a:prstClr val="black"/>
                </a:solidFill>
                <a:latin typeface="Tw Cen MT" pitchFamily="34" charset="0"/>
              </a:rPr>
              <a:t>       	Contemp. Effects    	  	        	Lagged Effects		Subgroup1        	Direct Input Effects 			Bilinear Effects		Subgroup 2</a:t>
            </a:r>
          </a:p>
        </p:txBody>
      </p:sp>
      <p:cxnSp>
        <p:nvCxnSpPr>
          <p:cNvPr id="69" name="Straight Arrow Connector 68"/>
          <p:cNvCxnSpPr/>
          <p:nvPr/>
        </p:nvCxnSpPr>
        <p:spPr>
          <a:xfrm rot="10800000">
            <a:off x="3886200" y="5802868"/>
            <a:ext cx="685799" cy="1588"/>
          </a:xfrm>
          <a:prstGeom prst="straightConnector1">
            <a:avLst/>
          </a:prstGeom>
          <a:ln w="635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rot="10800000">
            <a:off x="304802" y="5802868"/>
            <a:ext cx="533399" cy="1588"/>
          </a:xfrm>
          <a:prstGeom prst="straightConnector1">
            <a:avLst/>
          </a:prstGeom>
          <a:ln w="63500" cmpd="sng">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rot="10800000">
            <a:off x="381000" y="6107668"/>
            <a:ext cx="457200" cy="1588"/>
          </a:xfrm>
          <a:prstGeom prst="straightConnector1">
            <a:avLst/>
          </a:prstGeom>
          <a:ln w="63500">
            <a:solidFill>
              <a:schemeClr val="tx1"/>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rot="10800000">
            <a:off x="4038601" y="6107668"/>
            <a:ext cx="457200" cy="1588"/>
          </a:xfrm>
          <a:prstGeom prst="straightConnector1">
            <a:avLst/>
          </a:prstGeom>
          <a:ln w="63500">
            <a:solidFill>
              <a:schemeClr val="tx1"/>
            </a:solidFill>
            <a:prstDash val="sysDot"/>
            <a:tailEnd type="diamond"/>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6781800" y="6107668"/>
            <a:ext cx="457200" cy="0"/>
          </a:xfrm>
          <a:prstGeom prst="line">
            <a:avLst/>
          </a:prstGeom>
          <a:ln w="63500" cmpd="sng">
            <a:solidFill>
              <a:schemeClr val="accent2">
                <a:lumMod val="75000"/>
              </a:schemeClr>
            </a:solidFill>
            <a:prstDash val="solid"/>
            <a:tailEnd type="none"/>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6781800" y="5802868"/>
            <a:ext cx="457200" cy="0"/>
          </a:xfrm>
          <a:prstGeom prst="line">
            <a:avLst/>
          </a:prstGeom>
          <a:ln w="476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6781800" y="5565338"/>
            <a:ext cx="457200" cy="0"/>
          </a:xfrm>
          <a:prstGeom prst="line">
            <a:avLst/>
          </a:prstGeom>
          <a:ln w="63500" cmpd="sng">
            <a:solidFill>
              <a:srgbClr val="7030A0"/>
            </a:solidFill>
            <a:prstDash val="solid"/>
            <a:tailEnd type="none"/>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4038601" y="5565338"/>
            <a:ext cx="457200" cy="0"/>
          </a:xfrm>
          <a:prstGeom prst="line">
            <a:avLst/>
          </a:prstGeom>
          <a:ln w="63500" cap="rnd" cmpd="sng">
            <a:solidFill>
              <a:schemeClr val="accent4">
                <a:lumMod val="75000"/>
              </a:schemeClr>
            </a:solidFill>
            <a:prstDash val="solid"/>
            <a:round/>
            <a:tailEnd type="none"/>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0" y="6412468"/>
            <a:ext cx="4419600" cy="369332"/>
          </a:xfrm>
          <a:prstGeom prst="rect">
            <a:avLst/>
          </a:prstGeom>
          <a:noFill/>
        </p:spPr>
        <p:txBody>
          <a:bodyPr wrap="square" rtlCol="0">
            <a:spAutoFit/>
          </a:bodyPr>
          <a:lstStyle/>
          <a:p>
            <a:r>
              <a:rPr lang="en-US" dirty="0" smtClean="0">
                <a:solidFill>
                  <a:schemeClr val="bg1"/>
                </a:solidFill>
              </a:rPr>
              <a:t>Gates &amp; </a:t>
            </a:r>
            <a:r>
              <a:rPr lang="en-US" dirty="0" err="1" smtClean="0">
                <a:solidFill>
                  <a:schemeClr val="bg1"/>
                </a:solidFill>
              </a:rPr>
              <a:t>Molenaar</a:t>
            </a:r>
            <a:r>
              <a:rPr lang="en-US" dirty="0" smtClean="0">
                <a:solidFill>
                  <a:schemeClr val="bg1"/>
                </a:solidFill>
              </a:rPr>
              <a:t>, 2012</a:t>
            </a:r>
            <a:endParaRPr lang="en-US" dirty="0">
              <a:solidFill>
                <a:schemeClr val="bg1"/>
              </a:solidFill>
            </a:endParaRPr>
          </a:p>
        </p:txBody>
      </p:sp>
      <p:cxnSp>
        <p:nvCxnSpPr>
          <p:cNvPr id="28" name="Straight Arrow Connector 27"/>
          <p:cNvCxnSpPr/>
          <p:nvPr/>
        </p:nvCxnSpPr>
        <p:spPr>
          <a:xfrm rot="5400000">
            <a:off x="3500930" y="877156"/>
            <a:ext cx="405835" cy="23123"/>
          </a:xfrm>
          <a:prstGeom prst="straightConnector1">
            <a:avLst/>
          </a:prstGeom>
          <a:ln w="63500">
            <a:solidFill>
              <a:srgbClr val="C00000"/>
            </a:solidFill>
            <a:prstDash val="sysDot"/>
            <a:tailEnd type="ova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0" nodeType="clickEffect">
                                  <p:stCondLst>
                                    <p:cond delay="0"/>
                                  </p:stCondLst>
                                  <p:childTnLst>
                                    <p:animMotion origin="layout" path="M 0 0  L -0.25 0  E" pathEditMode="relative" ptsTypes="">
                                      <p:cBhvr>
                                        <p:cTn id="6" dur="2000" fill="hold"/>
                                        <p:tgtEl>
                                          <p:spTgt spid="33"/>
                                        </p:tgtEl>
                                        <p:attrNameLst>
                                          <p:attrName>ppt_x</p:attrName>
                                          <p:attrName>ppt_y</p:attrName>
                                        </p:attrNameLst>
                                      </p:cBhvr>
                                    </p:animMotion>
                                  </p:childTnLst>
                                </p:cTn>
                              </p:par>
                              <p:par>
                                <p:cTn id="7" presetID="35" presetClass="path" presetSubtype="0" accel="50000" decel="50000" fill="hold" grpId="0" nodeType="withEffect">
                                  <p:stCondLst>
                                    <p:cond delay="0"/>
                                  </p:stCondLst>
                                  <p:childTnLst>
                                    <p:animMotion origin="layout" path="M 0 0  L -0.25 0  E" pathEditMode="relative" ptsTypes="">
                                      <p:cBhvr>
                                        <p:cTn id="8" dur="2000" fill="hold"/>
                                        <p:tgtEl>
                                          <p:spTgt spid="35"/>
                                        </p:tgtEl>
                                        <p:attrNameLst>
                                          <p:attrName>ppt_x</p:attrName>
                                          <p:attrName>ppt_y</p:attrName>
                                        </p:attrNameLst>
                                      </p:cBhvr>
                                    </p:animMotion>
                                  </p:childTnLst>
                                </p:cTn>
                              </p:par>
                              <p:par>
                                <p:cTn id="9" presetID="35" presetClass="path" presetSubtype="0" accel="50000" decel="50000" fill="hold" grpId="0" nodeType="withEffect">
                                  <p:stCondLst>
                                    <p:cond delay="0"/>
                                  </p:stCondLst>
                                  <p:childTnLst>
                                    <p:animMotion origin="layout" path="M 0 0  L -0.25 0  E" pathEditMode="relative" ptsTypes="">
                                      <p:cBhvr>
                                        <p:cTn id="10" dur="2000" fill="hold"/>
                                        <p:tgtEl>
                                          <p:spTgt spid="36"/>
                                        </p:tgtEl>
                                        <p:attrNameLst>
                                          <p:attrName>ppt_x</p:attrName>
                                          <p:attrName>ppt_y</p:attrName>
                                        </p:attrNameLst>
                                      </p:cBhvr>
                                    </p:animMotion>
                                  </p:childTnLst>
                                </p:cTn>
                              </p:par>
                              <p:par>
                                <p:cTn id="11" presetID="35" presetClass="path" presetSubtype="0" accel="50000" decel="50000" fill="hold" nodeType="withEffect">
                                  <p:stCondLst>
                                    <p:cond delay="0"/>
                                  </p:stCondLst>
                                  <p:childTnLst>
                                    <p:animMotion origin="layout" path="M 0 0  L -0.25 0  E" pathEditMode="relative" ptsTypes="">
                                      <p:cBhvr>
                                        <p:cTn id="12" dur="2000" fill="hold"/>
                                        <p:tgtEl>
                                          <p:spTgt spid="37"/>
                                        </p:tgtEl>
                                        <p:attrNameLst>
                                          <p:attrName>ppt_x</p:attrName>
                                          <p:attrName>ppt_y</p:attrName>
                                        </p:attrNameLst>
                                      </p:cBhvr>
                                    </p:animMotion>
                                  </p:childTnLst>
                                </p:cTn>
                              </p:par>
                              <p:par>
                                <p:cTn id="13" presetID="35" presetClass="path" presetSubtype="0" accel="50000" decel="50000" fill="hold" nodeType="withEffect">
                                  <p:stCondLst>
                                    <p:cond delay="0"/>
                                  </p:stCondLst>
                                  <p:childTnLst>
                                    <p:animMotion origin="layout" path="M 0 0  L -0.25 0  E" pathEditMode="relative" ptsTypes="">
                                      <p:cBhvr>
                                        <p:cTn id="14" dur="2000" fill="hold"/>
                                        <p:tgtEl>
                                          <p:spTgt spid="38"/>
                                        </p:tgtEl>
                                        <p:attrNameLst>
                                          <p:attrName>ppt_x</p:attrName>
                                          <p:attrName>ppt_y</p:attrName>
                                        </p:attrNameLst>
                                      </p:cBhvr>
                                    </p:animMotion>
                                  </p:childTnLst>
                                </p:cTn>
                              </p:par>
                              <p:par>
                                <p:cTn id="15" presetID="35" presetClass="path" presetSubtype="0" accel="50000" decel="50000" fill="hold" nodeType="withEffect">
                                  <p:stCondLst>
                                    <p:cond delay="0"/>
                                  </p:stCondLst>
                                  <p:childTnLst>
                                    <p:animMotion origin="layout" path="M 0 0  L -0.25 0  E" pathEditMode="relative" ptsTypes="">
                                      <p:cBhvr>
                                        <p:cTn id="16" dur="2000" fill="hold"/>
                                        <p:tgtEl>
                                          <p:spTgt spid="39"/>
                                        </p:tgtEl>
                                        <p:attrNameLst>
                                          <p:attrName>ppt_x</p:attrName>
                                          <p:attrName>ppt_y</p:attrName>
                                        </p:attrNameLst>
                                      </p:cBhvr>
                                    </p:animMotion>
                                  </p:childTnLst>
                                </p:cTn>
                              </p:par>
                              <p:par>
                                <p:cTn id="17" presetID="35" presetClass="path" presetSubtype="0" accel="50000" decel="50000" fill="hold" nodeType="withEffect">
                                  <p:stCondLst>
                                    <p:cond delay="0"/>
                                  </p:stCondLst>
                                  <p:childTnLst>
                                    <p:animMotion origin="layout" path="M 0 0  L -0.25 0  E" pathEditMode="relative" ptsTypes="">
                                      <p:cBhvr>
                                        <p:cTn id="18" dur="2000" fill="hold"/>
                                        <p:tgtEl>
                                          <p:spTgt spid="40"/>
                                        </p:tgtEl>
                                        <p:attrNameLst>
                                          <p:attrName>ppt_x</p:attrName>
                                          <p:attrName>ppt_y</p:attrName>
                                        </p:attrNameLst>
                                      </p:cBhvr>
                                    </p:animMotion>
                                  </p:childTnLst>
                                </p:cTn>
                              </p:par>
                              <p:par>
                                <p:cTn id="19" presetID="35" presetClass="path" presetSubtype="0" accel="50000" decel="50000" fill="hold" nodeType="withEffect">
                                  <p:stCondLst>
                                    <p:cond delay="0"/>
                                  </p:stCondLst>
                                  <p:childTnLst>
                                    <p:animMotion origin="layout" path="M 0 0  L -0.25 0  E" pathEditMode="relative" ptsTypes="">
                                      <p:cBhvr>
                                        <p:cTn id="20" dur="2000" fill="hold"/>
                                        <p:tgtEl>
                                          <p:spTgt spid="41"/>
                                        </p:tgtEl>
                                        <p:attrNameLst>
                                          <p:attrName>ppt_x</p:attrName>
                                          <p:attrName>ppt_y</p:attrName>
                                        </p:attrNameLst>
                                      </p:cBhvr>
                                    </p:animMotion>
                                  </p:childTnLst>
                                </p:cTn>
                              </p:par>
                              <p:par>
                                <p:cTn id="21" presetID="35" presetClass="path" presetSubtype="0" accel="50000" decel="50000" fill="hold" nodeType="withEffect">
                                  <p:stCondLst>
                                    <p:cond delay="0"/>
                                  </p:stCondLst>
                                  <p:childTnLst>
                                    <p:animMotion origin="layout" path="M 0 0  L -0.25 0  E" pathEditMode="relative" ptsTypes="">
                                      <p:cBhvr>
                                        <p:cTn id="22" dur="2000" fill="hold"/>
                                        <p:tgtEl>
                                          <p:spTgt spid="42"/>
                                        </p:tgtEl>
                                        <p:attrNameLst>
                                          <p:attrName>ppt_x</p:attrName>
                                          <p:attrName>ppt_y</p:attrName>
                                        </p:attrNameLst>
                                      </p:cBhvr>
                                    </p:animMotion>
                                  </p:childTnLst>
                                </p:cTn>
                              </p:par>
                              <p:par>
                                <p:cTn id="23" presetID="35" presetClass="path" presetSubtype="0" accel="50000" decel="50000" fill="hold" grpId="0" nodeType="withEffect">
                                  <p:stCondLst>
                                    <p:cond delay="0"/>
                                  </p:stCondLst>
                                  <p:childTnLst>
                                    <p:animMotion origin="layout" path="M 0 0  L -0.25 0  E" pathEditMode="relative" ptsTypes="">
                                      <p:cBhvr>
                                        <p:cTn id="24" dur="2000" fill="hold"/>
                                        <p:tgtEl>
                                          <p:spTgt spid="51"/>
                                        </p:tgtEl>
                                        <p:attrNameLst>
                                          <p:attrName>ppt_x</p:attrName>
                                          <p:attrName>ppt_y</p:attrName>
                                        </p:attrNameLst>
                                      </p:cBhvr>
                                    </p:animMotion>
                                  </p:childTnLst>
                                </p:cTn>
                              </p:par>
                              <p:par>
                                <p:cTn id="25" presetID="35" presetClass="path" presetSubtype="0" accel="50000" decel="50000" fill="hold" nodeType="withEffect">
                                  <p:stCondLst>
                                    <p:cond delay="0"/>
                                  </p:stCondLst>
                                  <p:childTnLst>
                                    <p:animMotion origin="layout" path="M 0 0  L -0.25 0  E" pathEditMode="relative" ptsTypes="">
                                      <p:cBhvr>
                                        <p:cTn id="26" dur="2000" fill="hold"/>
                                        <p:tgtEl>
                                          <p:spTgt spid="52"/>
                                        </p:tgtEl>
                                        <p:attrNameLst>
                                          <p:attrName>ppt_x</p:attrName>
                                          <p:attrName>ppt_y</p:attrName>
                                        </p:attrNameLst>
                                      </p:cBhvr>
                                    </p:animMotion>
                                  </p:childTnLst>
                                </p:cTn>
                              </p:par>
                              <p:par>
                                <p:cTn id="27" presetID="35" presetClass="path" presetSubtype="0" accel="50000" decel="50000" fill="hold" nodeType="withEffect">
                                  <p:stCondLst>
                                    <p:cond delay="0"/>
                                  </p:stCondLst>
                                  <p:childTnLst>
                                    <p:animMotion origin="layout" path="M 0 0  L -0.25 0  E" pathEditMode="relative" ptsTypes="">
                                      <p:cBhvr>
                                        <p:cTn id="28" dur="2000" fill="hold"/>
                                        <p:tgtEl>
                                          <p:spTgt spid="53"/>
                                        </p:tgtEl>
                                        <p:attrNameLst>
                                          <p:attrName>ppt_x</p:attrName>
                                          <p:attrName>ppt_y</p:attrName>
                                        </p:attrNameLst>
                                      </p:cBhvr>
                                    </p:animMotion>
                                  </p:childTnLst>
                                </p:cTn>
                              </p:par>
                              <p:par>
                                <p:cTn id="29" presetID="35" presetClass="path" presetSubtype="0" accel="50000" decel="50000" fill="hold" nodeType="withEffect">
                                  <p:stCondLst>
                                    <p:cond delay="0"/>
                                  </p:stCondLst>
                                  <p:childTnLst>
                                    <p:animMotion origin="layout" path="M 0 0  L -0.25 0  E" pathEditMode="relative" ptsTypes="">
                                      <p:cBhvr>
                                        <p:cTn id="30" dur="2000" fill="hold"/>
                                        <p:tgtEl>
                                          <p:spTgt spid="55"/>
                                        </p:tgtEl>
                                        <p:attrNameLst>
                                          <p:attrName>ppt_x</p:attrName>
                                          <p:attrName>ppt_y</p:attrName>
                                        </p:attrNameLst>
                                      </p:cBhvr>
                                    </p:animMotion>
                                  </p:childTnLst>
                                </p:cTn>
                              </p:par>
                              <p:par>
                                <p:cTn id="31" presetID="35" presetClass="path" presetSubtype="0" accel="50000" decel="50000" fill="hold" nodeType="withEffect">
                                  <p:stCondLst>
                                    <p:cond delay="0"/>
                                  </p:stCondLst>
                                  <p:childTnLst>
                                    <p:animMotion origin="layout" path="M 0 0  L -0.25 0  E" pathEditMode="relative" ptsTypes="">
                                      <p:cBhvr>
                                        <p:cTn id="32" dur="2000" fill="hold"/>
                                        <p:tgtEl>
                                          <p:spTgt spid="56"/>
                                        </p:tgtEl>
                                        <p:attrNameLst>
                                          <p:attrName>ppt_x</p:attrName>
                                          <p:attrName>ppt_y</p:attrName>
                                        </p:attrNameLst>
                                      </p:cBhvr>
                                    </p:animMotion>
                                  </p:childTnLst>
                                </p:cTn>
                              </p:par>
                              <p:par>
                                <p:cTn id="33" presetID="35" presetClass="path" presetSubtype="0" accel="50000" decel="50000" fill="hold" nodeType="withEffect">
                                  <p:stCondLst>
                                    <p:cond delay="0"/>
                                  </p:stCondLst>
                                  <p:childTnLst>
                                    <p:animMotion origin="layout" path="M 0 0  L -0.25 0  E" pathEditMode="relative" ptsTypes="">
                                      <p:cBhvr>
                                        <p:cTn id="34" dur="2000" fill="hold"/>
                                        <p:tgtEl>
                                          <p:spTgt spid="57"/>
                                        </p:tgtEl>
                                        <p:attrNameLst>
                                          <p:attrName>ppt_x</p:attrName>
                                          <p:attrName>ppt_y</p:attrName>
                                        </p:attrNameLst>
                                      </p:cBhvr>
                                    </p:animMotion>
                                  </p:childTnLst>
                                </p:cTn>
                              </p:par>
                              <p:par>
                                <p:cTn id="35" presetID="35" presetClass="path" presetSubtype="0" accel="50000" decel="50000" fill="hold" grpId="0" nodeType="withEffect">
                                  <p:stCondLst>
                                    <p:cond delay="0"/>
                                  </p:stCondLst>
                                  <p:childTnLst>
                                    <p:animMotion origin="layout" path="M 0 0  L -0.25 0  E" pathEditMode="relative" ptsTypes="">
                                      <p:cBhvr>
                                        <p:cTn id="36" dur="2000" fill="hold"/>
                                        <p:tgtEl>
                                          <p:spTgt spid="82"/>
                                        </p:tgtEl>
                                        <p:attrNameLst>
                                          <p:attrName>ppt_x</p:attrName>
                                          <p:attrName>ppt_y</p:attrName>
                                        </p:attrNameLst>
                                      </p:cBhvr>
                                    </p:animMotion>
                                  </p:childTnLst>
                                </p:cTn>
                              </p:par>
                              <p:par>
                                <p:cTn id="37" presetID="63" presetClass="path" presetSubtype="0" accel="50000" decel="50000" fill="hold" grpId="0" nodeType="withEffect">
                                  <p:stCondLst>
                                    <p:cond delay="0"/>
                                  </p:stCondLst>
                                  <p:childTnLst>
                                    <p:animMotion origin="layout" path="M 0 0  L 0.25 0  E" pathEditMode="relative" ptsTypes="">
                                      <p:cBhvr>
                                        <p:cTn id="38" dur="2000" fill="hold"/>
                                        <p:tgtEl>
                                          <p:spTgt spid="7"/>
                                        </p:tgtEl>
                                        <p:attrNameLst>
                                          <p:attrName>ppt_x</p:attrName>
                                          <p:attrName>ppt_y</p:attrName>
                                        </p:attrNameLst>
                                      </p:cBhvr>
                                    </p:animMotion>
                                  </p:childTnLst>
                                </p:cTn>
                              </p:par>
                              <p:par>
                                <p:cTn id="39" presetID="63" presetClass="path" presetSubtype="0" accel="50000" decel="50000" fill="hold" grpId="0" nodeType="withEffect">
                                  <p:stCondLst>
                                    <p:cond delay="0"/>
                                  </p:stCondLst>
                                  <p:childTnLst>
                                    <p:animMotion origin="layout" path="M 0 0  L 0.25 0  E" pathEditMode="relative" ptsTypes="">
                                      <p:cBhvr>
                                        <p:cTn id="40" dur="2000" fill="hold"/>
                                        <p:tgtEl>
                                          <p:spTgt spid="8"/>
                                        </p:tgtEl>
                                        <p:attrNameLst>
                                          <p:attrName>ppt_x</p:attrName>
                                          <p:attrName>ppt_y</p:attrName>
                                        </p:attrNameLst>
                                      </p:cBhvr>
                                    </p:animMotion>
                                  </p:childTnLst>
                                </p:cTn>
                              </p:par>
                              <p:par>
                                <p:cTn id="41" presetID="63" presetClass="path" presetSubtype="0" accel="50000" decel="50000" fill="hold" grpId="0" nodeType="withEffect">
                                  <p:stCondLst>
                                    <p:cond delay="0"/>
                                  </p:stCondLst>
                                  <p:childTnLst>
                                    <p:animMotion origin="layout" path="M 0 0  L 0.25 0  E" pathEditMode="relative" ptsTypes="">
                                      <p:cBhvr>
                                        <p:cTn id="42" dur="2000" fill="hold"/>
                                        <p:tgtEl>
                                          <p:spTgt spid="9"/>
                                        </p:tgtEl>
                                        <p:attrNameLst>
                                          <p:attrName>ppt_x</p:attrName>
                                          <p:attrName>ppt_y</p:attrName>
                                        </p:attrNameLst>
                                      </p:cBhvr>
                                    </p:animMotion>
                                  </p:childTnLst>
                                </p:cTn>
                              </p:par>
                              <p:par>
                                <p:cTn id="43" presetID="63" presetClass="path" presetSubtype="0" accel="50000" decel="50000" fill="hold" nodeType="withEffect">
                                  <p:stCondLst>
                                    <p:cond delay="0"/>
                                  </p:stCondLst>
                                  <p:childTnLst>
                                    <p:animMotion origin="layout" path="M 0 0  L 0.25 0  E" pathEditMode="relative" ptsTypes="">
                                      <p:cBhvr>
                                        <p:cTn id="44" dur="2000" fill="hold"/>
                                        <p:tgtEl>
                                          <p:spTgt spid="10"/>
                                        </p:tgtEl>
                                        <p:attrNameLst>
                                          <p:attrName>ppt_x</p:attrName>
                                          <p:attrName>ppt_y</p:attrName>
                                        </p:attrNameLst>
                                      </p:cBhvr>
                                    </p:animMotion>
                                  </p:childTnLst>
                                </p:cTn>
                              </p:par>
                              <p:par>
                                <p:cTn id="45" presetID="63" presetClass="path" presetSubtype="0" accel="50000" decel="50000" fill="hold" nodeType="withEffect">
                                  <p:stCondLst>
                                    <p:cond delay="0"/>
                                  </p:stCondLst>
                                  <p:childTnLst>
                                    <p:animMotion origin="layout" path="M 0 0  L 0.25 0  E" pathEditMode="relative" ptsTypes="">
                                      <p:cBhvr>
                                        <p:cTn id="46" dur="2000" fill="hold"/>
                                        <p:tgtEl>
                                          <p:spTgt spid="11"/>
                                        </p:tgtEl>
                                        <p:attrNameLst>
                                          <p:attrName>ppt_x</p:attrName>
                                          <p:attrName>ppt_y</p:attrName>
                                        </p:attrNameLst>
                                      </p:cBhvr>
                                    </p:animMotion>
                                  </p:childTnLst>
                                </p:cTn>
                              </p:par>
                              <p:par>
                                <p:cTn id="47" presetID="63" presetClass="path" presetSubtype="0" accel="50000" decel="50000" fill="hold" nodeType="withEffect">
                                  <p:stCondLst>
                                    <p:cond delay="0"/>
                                  </p:stCondLst>
                                  <p:childTnLst>
                                    <p:animMotion origin="layout" path="M 0 0  L 0.25 0  E" pathEditMode="relative" ptsTypes="">
                                      <p:cBhvr>
                                        <p:cTn id="48" dur="2000" fill="hold"/>
                                        <p:tgtEl>
                                          <p:spTgt spid="12"/>
                                        </p:tgtEl>
                                        <p:attrNameLst>
                                          <p:attrName>ppt_x</p:attrName>
                                          <p:attrName>ppt_y</p:attrName>
                                        </p:attrNameLst>
                                      </p:cBhvr>
                                    </p:animMotion>
                                  </p:childTnLst>
                                </p:cTn>
                              </p:par>
                              <p:par>
                                <p:cTn id="49" presetID="63" presetClass="path" presetSubtype="0" accel="50000" decel="50000" fill="hold" nodeType="withEffect">
                                  <p:stCondLst>
                                    <p:cond delay="0"/>
                                  </p:stCondLst>
                                  <p:childTnLst>
                                    <p:animMotion origin="layout" path="M 0 0  L 0.25 0  E" pathEditMode="relative" ptsTypes="">
                                      <p:cBhvr>
                                        <p:cTn id="50" dur="2000" fill="hold"/>
                                        <p:tgtEl>
                                          <p:spTgt spid="13"/>
                                        </p:tgtEl>
                                        <p:attrNameLst>
                                          <p:attrName>ppt_x</p:attrName>
                                          <p:attrName>ppt_y</p:attrName>
                                        </p:attrNameLst>
                                      </p:cBhvr>
                                    </p:animMotion>
                                  </p:childTnLst>
                                </p:cTn>
                              </p:par>
                              <p:par>
                                <p:cTn id="51" presetID="63" presetClass="path" presetSubtype="0" accel="50000" decel="50000" fill="hold" nodeType="withEffect">
                                  <p:stCondLst>
                                    <p:cond delay="0"/>
                                  </p:stCondLst>
                                  <p:childTnLst>
                                    <p:animMotion origin="layout" path="M 0 0  L 0.25 0  E" pathEditMode="relative" ptsTypes="">
                                      <p:cBhvr>
                                        <p:cTn id="52" dur="2000" fill="hold"/>
                                        <p:tgtEl>
                                          <p:spTgt spid="14"/>
                                        </p:tgtEl>
                                        <p:attrNameLst>
                                          <p:attrName>ppt_x</p:attrName>
                                          <p:attrName>ppt_y</p:attrName>
                                        </p:attrNameLst>
                                      </p:cBhvr>
                                    </p:animMotion>
                                  </p:childTnLst>
                                </p:cTn>
                              </p:par>
                              <p:par>
                                <p:cTn id="53" presetID="63" presetClass="path" presetSubtype="0" accel="50000" decel="50000" fill="hold" nodeType="withEffect">
                                  <p:stCondLst>
                                    <p:cond delay="0"/>
                                  </p:stCondLst>
                                  <p:childTnLst>
                                    <p:animMotion origin="layout" path="M 0 0  L 0.25 0  E" pathEditMode="relative" ptsTypes="">
                                      <p:cBhvr>
                                        <p:cTn id="54" dur="2000" fill="hold"/>
                                        <p:tgtEl>
                                          <p:spTgt spid="15"/>
                                        </p:tgtEl>
                                        <p:attrNameLst>
                                          <p:attrName>ppt_x</p:attrName>
                                          <p:attrName>ppt_y</p:attrName>
                                        </p:attrNameLst>
                                      </p:cBhvr>
                                    </p:animMotion>
                                  </p:childTnLst>
                                </p:cTn>
                              </p:par>
                              <p:par>
                                <p:cTn id="55" presetID="63" presetClass="path" presetSubtype="0" accel="50000" decel="50000" fill="hold" grpId="0" nodeType="withEffect">
                                  <p:stCondLst>
                                    <p:cond delay="0"/>
                                  </p:stCondLst>
                                  <p:childTnLst>
                                    <p:animMotion origin="layout" path="M 0 0  L 0.25 0  E" pathEditMode="relative" ptsTypes="">
                                      <p:cBhvr>
                                        <p:cTn id="56" dur="2000" fill="hold"/>
                                        <p:tgtEl>
                                          <p:spTgt spid="24"/>
                                        </p:tgtEl>
                                        <p:attrNameLst>
                                          <p:attrName>ppt_x</p:attrName>
                                          <p:attrName>ppt_y</p:attrName>
                                        </p:attrNameLst>
                                      </p:cBhvr>
                                    </p:animMotion>
                                  </p:childTnLst>
                                </p:cTn>
                              </p:par>
                              <p:par>
                                <p:cTn id="57" presetID="63" presetClass="path" presetSubtype="0" accel="50000" decel="50000" fill="hold" nodeType="withEffect">
                                  <p:stCondLst>
                                    <p:cond delay="0"/>
                                  </p:stCondLst>
                                  <p:childTnLst>
                                    <p:animMotion origin="layout" path="M 0 0  L 0.25 0  E" pathEditMode="relative" ptsTypes="">
                                      <p:cBhvr>
                                        <p:cTn id="58" dur="2000" fill="hold"/>
                                        <p:tgtEl>
                                          <p:spTgt spid="25"/>
                                        </p:tgtEl>
                                        <p:attrNameLst>
                                          <p:attrName>ppt_x</p:attrName>
                                          <p:attrName>ppt_y</p:attrName>
                                        </p:attrNameLst>
                                      </p:cBhvr>
                                    </p:animMotion>
                                  </p:childTnLst>
                                </p:cTn>
                              </p:par>
                              <p:par>
                                <p:cTn id="59" presetID="63" presetClass="path" presetSubtype="0" accel="50000" decel="50000" fill="hold" nodeType="withEffect">
                                  <p:stCondLst>
                                    <p:cond delay="0"/>
                                  </p:stCondLst>
                                  <p:childTnLst>
                                    <p:animMotion origin="layout" path="M 0 0  L 0.25 0  E" pathEditMode="relative" ptsTypes="">
                                      <p:cBhvr>
                                        <p:cTn id="60" dur="2000" fill="hold"/>
                                        <p:tgtEl>
                                          <p:spTgt spid="26"/>
                                        </p:tgtEl>
                                        <p:attrNameLst>
                                          <p:attrName>ppt_x</p:attrName>
                                          <p:attrName>ppt_y</p:attrName>
                                        </p:attrNameLst>
                                      </p:cBhvr>
                                    </p:animMotion>
                                  </p:childTnLst>
                                </p:cTn>
                              </p:par>
                              <p:par>
                                <p:cTn id="61" presetID="63" presetClass="path" presetSubtype="0" accel="50000" decel="50000" fill="hold" nodeType="withEffect">
                                  <p:stCondLst>
                                    <p:cond delay="0"/>
                                  </p:stCondLst>
                                  <p:childTnLst>
                                    <p:animMotion origin="layout" path="M 0 0  L 0.25 0  E" pathEditMode="relative" ptsTypes="">
                                      <p:cBhvr>
                                        <p:cTn id="62" dur="2000" fill="hold"/>
                                        <p:tgtEl>
                                          <p:spTgt spid="28"/>
                                        </p:tgtEl>
                                        <p:attrNameLst>
                                          <p:attrName>ppt_x</p:attrName>
                                          <p:attrName>ppt_y</p:attrName>
                                        </p:attrNameLst>
                                      </p:cBhvr>
                                    </p:animMotion>
                                  </p:childTnLst>
                                </p:cTn>
                              </p:par>
                              <p:par>
                                <p:cTn id="63" presetID="63" presetClass="path" presetSubtype="0" accel="50000" decel="50000" fill="hold" nodeType="withEffect">
                                  <p:stCondLst>
                                    <p:cond delay="0"/>
                                  </p:stCondLst>
                                  <p:childTnLst>
                                    <p:animMotion origin="layout" path="M 0 0  L 0.25 0  E" pathEditMode="relative" ptsTypes="">
                                      <p:cBhvr>
                                        <p:cTn id="64" dur="2000" fill="hold"/>
                                        <p:tgtEl>
                                          <p:spTgt spid="29"/>
                                        </p:tgtEl>
                                        <p:attrNameLst>
                                          <p:attrName>ppt_x</p:attrName>
                                          <p:attrName>ppt_y</p:attrName>
                                        </p:attrNameLst>
                                      </p:cBhvr>
                                    </p:animMotion>
                                  </p:childTnLst>
                                </p:cTn>
                              </p:par>
                              <p:par>
                                <p:cTn id="65" presetID="63" presetClass="path" presetSubtype="0" accel="50000" decel="50000" fill="hold" nodeType="withEffect">
                                  <p:stCondLst>
                                    <p:cond delay="0"/>
                                  </p:stCondLst>
                                  <p:childTnLst>
                                    <p:animMotion origin="layout" path="M 0 0  L 0.25 0  E" pathEditMode="relative" ptsTypes="">
                                      <p:cBhvr>
                                        <p:cTn id="66" dur="2000" fill="hold"/>
                                        <p:tgtEl>
                                          <p:spTgt spid="30"/>
                                        </p:tgtEl>
                                        <p:attrNameLst>
                                          <p:attrName>ppt_x</p:attrName>
                                          <p:attrName>ppt_y</p:attrName>
                                        </p:attrNameLst>
                                      </p:cBhvr>
                                    </p:animMotion>
                                  </p:childTnLst>
                                </p:cTn>
                              </p:par>
                              <p:par>
                                <p:cTn id="67" presetID="63" presetClass="path" presetSubtype="0" accel="50000" decel="50000" fill="hold" grpId="0" nodeType="withEffect">
                                  <p:stCondLst>
                                    <p:cond delay="0"/>
                                  </p:stCondLst>
                                  <p:childTnLst>
                                    <p:animMotion origin="layout" path="M 0 0  L 0.25 0  E" pathEditMode="relative" ptsTypes="">
                                      <p:cBhvr>
                                        <p:cTn id="68" dur="2000" fill="hold"/>
                                        <p:tgtEl>
                                          <p:spTgt spid="81"/>
                                        </p:tgtEl>
                                        <p:attrNameLst>
                                          <p:attrName>ppt_x</p:attrName>
                                          <p:attrName>ppt_y</p:attrName>
                                        </p:attrNameLst>
                                      </p:cBhvr>
                                    </p:animMotion>
                                  </p:childTnLst>
                                </p:cTn>
                              </p:par>
                              <p:par>
                                <p:cTn id="69" presetID="63" presetClass="path" presetSubtype="0" accel="50000" decel="50000" fill="hold" grpId="0" nodeType="withEffect">
                                  <p:stCondLst>
                                    <p:cond delay="0"/>
                                  </p:stCondLst>
                                  <p:childTnLst>
                                    <p:animMotion origin="layout" path="M 0 0  L 0.25 0  E" pathEditMode="relative" ptsTypes="">
                                      <p:cBhvr>
                                        <p:cTn id="70" dur="2000" fill="hold"/>
                                        <p:tgtEl>
                                          <p:spTgt spid="6"/>
                                        </p:tgtEl>
                                        <p:attrNameLst>
                                          <p:attrName>ppt_x</p:attrName>
                                          <p:attrName>ppt_y</p:attrName>
                                        </p:attrNameLst>
                                      </p:cBhvr>
                                    </p:animMotion>
                                  </p:childTnLst>
                                </p:cTn>
                              </p:par>
                              <p:par>
                                <p:cTn id="71" presetID="35" presetClass="path" presetSubtype="0" accel="50000" decel="50000" fill="hold" grpId="0" nodeType="withEffect">
                                  <p:stCondLst>
                                    <p:cond delay="0"/>
                                  </p:stCondLst>
                                  <p:childTnLst>
                                    <p:animMotion origin="layout" path="M 0 0  L -0.25 0  E" pathEditMode="relative" ptsTypes="">
                                      <p:cBhvr>
                                        <p:cTn id="72" dur="2000" fill="hold"/>
                                        <p:tgtEl>
                                          <p:spTgt spid="34"/>
                                        </p:tgtEl>
                                        <p:attrNameLst>
                                          <p:attrName>ppt_x</p:attrName>
                                          <p:attrName>ppt_y</p:attrName>
                                        </p:attrNameLst>
                                      </p:cBhvr>
                                    </p:animMotion>
                                  </p:childTnLst>
                                </p:cTn>
                              </p:par>
                              <p:par>
                                <p:cTn id="73" presetID="9" presetClass="exit" presetSubtype="0" fill="hold" grpId="1" nodeType="withEffect">
                                  <p:stCondLst>
                                    <p:cond delay="0"/>
                                  </p:stCondLst>
                                  <p:childTnLst>
                                    <p:animEffect transition="out" filter="dissolve">
                                      <p:cBhvr>
                                        <p:cTn id="74" dur="500"/>
                                        <p:tgtEl>
                                          <p:spTgt spid="82"/>
                                        </p:tgtEl>
                                      </p:cBhvr>
                                    </p:animEffect>
                                    <p:set>
                                      <p:cBhvr>
                                        <p:cTn id="75" dur="1" fill="hold">
                                          <p:stCondLst>
                                            <p:cond delay="499"/>
                                          </p:stCondLst>
                                        </p:cTn>
                                        <p:tgtEl>
                                          <p:spTgt spid="82"/>
                                        </p:tgtEl>
                                        <p:attrNameLst>
                                          <p:attrName>style.visibility</p:attrName>
                                        </p:attrNameLst>
                                      </p:cBhvr>
                                      <p:to>
                                        <p:strVal val="hidden"/>
                                      </p:to>
                                    </p:set>
                                  </p:childTnLst>
                                </p:cTn>
                              </p:par>
                              <p:par>
                                <p:cTn id="76" presetID="9" presetClass="exit" presetSubtype="0" fill="hold" grpId="1" nodeType="withEffect">
                                  <p:stCondLst>
                                    <p:cond delay="0"/>
                                  </p:stCondLst>
                                  <p:childTnLst>
                                    <p:animEffect transition="out" filter="dissolve">
                                      <p:cBhvr>
                                        <p:cTn id="77" dur="500"/>
                                        <p:tgtEl>
                                          <p:spTgt spid="81"/>
                                        </p:tgtEl>
                                      </p:cBhvr>
                                    </p:animEffect>
                                    <p:set>
                                      <p:cBhvr>
                                        <p:cTn id="78" dur="1" fill="hold">
                                          <p:stCondLst>
                                            <p:cond delay="499"/>
                                          </p:stCondLst>
                                        </p:cTn>
                                        <p:tgtEl>
                                          <p:spTgt spid="81"/>
                                        </p:tgtEl>
                                        <p:attrNameLst>
                                          <p:attrName>style.visibility</p:attrName>
                                        </p:attrNameLst>
                                      </p:cBhvr>
                                      <p:to>
                                        <p:strVal val="hidden"/>
                                      </p:to>
                                    </p:set>
                                  </p:childTnLst>
                                </p:cTn>
                              </p:par>
                            </p:childTnLst>
                          </p:cTn>
                        </p:par>
                        <p:par>
                          <p:cTn id="79" fill="hold">
                            <p:stCondLst>
                              <p:cond delay="2000"/>
                            </p:stCondLst>
                            <p:childTnLst>
                              <p:par>
                                <p:cTn id="80" presetID="1" presetClass="exit" presetSubtype="0" fill="hold" nodeType="afterEffect">
                                  <p:stCondLst>
                                    <p:cond delay="0"/>
                                  </p:stCondLst>
                                  <p:childTnLst>
                                    <p:set>
                                      <p:cBhvr>
                                        <p:cTn id="81" dur="1" fill="hold">
                                          <p:stCondLst>
                                            <p:cond delay="0"/>
                                          </p:stCondLst>
                                        </p:cTn>
                                        <p:tgtEl>
                                          <p:spTgt spid="11"/>
                                        </p:tgtEl>
                                        <p:attrNameLst>
                                          <p:attrName>style.visibility</p:attrName>
                                        </p:attrNameLst>
                                      </p:cBhvr>
                                      <p:to>
                                        <p:strVal val="hidden"/>
                                      </p:to>
                                    </p:set>
                                  </p:childTnLst>
                                </p:cTn>
                              </p:par>
                              <p:par>
                                <p:cTn id="82" presetID="1" presetClass="entr" presetSubtype="0" fill="hold" grpId="0" nodeType="withEffect">
                                  <p:stCondLst>
                                    <p:cond delay="0"/>
                                  </p:stCondLst>
                                  <p:childTnLst>
                                    <p:set>
                                      <p:cBhvr>
                                        <p:cTn id="83" dur="1" fill="hold">
                                          <p:stCondLst>
                                            <p:cond delay="0"/>
                                          </p:stCondLst>
                                        </p:cTn>
                                        <p:tgtEl>
                                          <p:spTgt spid="59"/>
                                        </p:tgtEl>
                                        <p:attrNameLst>
                                          <p:attrName>style.visibility</p:attrName>
                                        </p:attrNameLst>
                                      </p:cBhvr>
                                      <p:to>
                                        <p:strVal val="visible"/>
                                      </p:to>
                                    </p:set>
                                  </p:childTnLst>
                                </p:cTn>
                              </p:par>
                              <p:par>
                                <p:cTn id="84" presetID="1" presetClass="exit" presetSubtype="0" fill="hold" nodeType="withEffect">
                                  <p:stCondLst>
                                    <p:cond delay="0"/>
                                  </p:stCondLst>
                                  <p:childTnLst>
                                    <p:set>
                                      <p:cBhvr>
                                        <p:cTn id="85" dur="1" fill="hold">
                                          <p:stCondLst>
                                            <p:cond delay="0"/>
                                          </p:stCondLst>
                                        </p:cTn>
                                        <p:tgtEl>
                                          <p:spTgt spid="25"/>
                                        </p:tgtEl>
                                        <p:attrNameLst>
                                          <p:attrName>style.visibility</p:attrName>
                                        </p:attrNameLst>
                                      </p:cBhvr>
                                      <p:to>
                                        <p:strVal val="hidden"/>
                                      </p:to>
                                    </p:set>
                                  </p:childTnLst>
                                </p:cTn>
                              </p:par>
                              <p:par>
                                <p:cTn id="86" presetID="1" presetClass="exit" presetSubtype="0" fill="hold" nodeType="withEffect">
                                  <p:stCondLst>
                                    <p:cond delay="0"/>
                                  </p:stCondLst>
                                  <p:childTnLst>
                                    <p:set>
                                      <p:cBhvr>
                                        <p:cTn id="87" dur="1" fill="hold">
                                          <p:stCondLst>
                                            <p:cond delay="0"/>
                                          </p:stCondLst>
                                        </p:cTn>
                                        <p:tgtEl>
                                          <p:spTgt spid="10"/>
                                        </p:tgtEl>
                                        <p:attrNameLst>
                                          <p:attrName>style.visibility</p:attrName>
                                        </p:attrNameLst>
                                      </p:cBhvr>
                                      <p:to>
                                        <p:strVal val="hidden"/>
                                      </p:to>
                                    </p:set>
                                  </p:childTnLst>
                                </p:cTn>
                              </p:par>
                              <p:par>
                                <p:cTn id="88" presetID="1" presetClass="exit" presetSubtype="0" fill="hold" nodeType="withEffect">
                                  <p:stCondLst>
                                    <p:cond delay="0"/>
                                  </p:stCondLst>
                                  <p:childTnLst>
                                    <p:set>
                                      <p:cBhvr>
                                        <p:cTn id="89" dur="1" fill="hold">
                                          <p:stCondLst>
                                            <p:cond delay="0"/>
                                          </p:stCondLst>
                                        </p:cTn>
                                        <p:tgtEl>
                                          <p:spTgt spid="15"/>
                                        </p:tgtEl>
                                        <p:attrNameLst>
                                          <p:attrName>style.visibility</p:attrName>
                                        </p:attrNameLst>
                                      </p:cBhvr>
                                      <p:to>
                                        <p:strVal val="hidden"/>
                                      </p:to>
                                    </p:set>
                                  </p:childTnLst>
                                </p:cTn>
                              </p:par>
                              <p:par>
                                <p:cTn id="90" presetID="1" presetClass="exit" presetSubtype="0" fill="hold" nodeType="withEffect">
                                  <p:stCondLst>
                                    <p:cond delay="0"/>
                                  </p:stCondLst>
                                  <p:childTnLst>
                                    <p:set>
                                      <p:cBhvr>
                                        <p:cTn id="91" dur="1" fill="hold">
                                          <p:stCondLst>
                                            <p:cond delay="0"/>
                                          </p:stCondLst>
                                        </p:cTn>
                                        <p:tgtEl>
                                          <p:spTgt spid="14"/>
                                        </p:tgtEl>
                                        <p:attrNameLst>
                                          <p:attrName>style.visibility</p:attrName>
                                        </p:attrNameLst>
                                      </p:cBhvr>
                                      <p:to>
                                        <p:strVal val="hidden"/>
                                      </p:to>
                                    </p:set>
                                  </p:childTnLst>
                                </p:cTn>
                              </p:par>
                              <p:par>
                                <p:cTn id="92" presetID="1" presetClass="exit" presetSubtype="0" fill="hold" nodeType="withEffect">
                                  <p:stCondLst>
                                    <p:cond delay="0"/>
                                  </p:stCondLst>
                                  <p:childTnLst>
                                    <p:set>
                                      <p:cBhvr>
                                        <p:cTn id="93" dur="1" fill="hold">
                                          <p:stCondLst>
                                            <p:cond delay="0"/>
                                          </p:stCondLst>
                                        </p:cTn>
                                        <p:tgtEl>
                                          <p:spTgt spid="30"/>
                                        </p:tgtEl>
                                        <p:attrNameLst>
                                          <p:attrName>style.visibility</p:attrName>
                                        </p:attrNameLst>
                                      </p:cBhvr>
                                      <p:to>
                                        <p:strVal val="hidden"/>
                                      </p:to>
                                    </p:set>
                                  </p:childTnLst>
                                </p:cTn>
                              </p:par>
                              <p:par>
                                <p:cTn id="94" presetID="1" presetClass="exit" presetSubtype="0" fill="hold" nodeType="withEffect">
                                  <p:stCondLst>
                                    <p:cond delay="0"/>
                                  </p:stCondLst>
                                  <p:childTnLst>
                                    <p:set>
                                      <p:cBhvr>
                                        <p:cTn id="95" dur="1" fill="hold">
                                          <p:stCondLst>
                                            <p:cond delay="0"/>
                                          </p:stCondLst>
                                        </p:cTn>
                                        <p:tgtEl>
                                          <p:spTgt spid="12"/>
                                        </p:tgtEl>
                                        <p:attrNameLst>
                                          <p:attrName>style.visibility</p:attrName>
                                        </p:attrNameLst>
                                      </p:cBhvr>
                                      <p:to>
                                        <p:strVal val="hidden"/>
                                      </p:to>
                                    </p:set>
                                  </p:childTnLst>
                                </p:cTn>
                              </p:par>
                              <p:par>
                                <p:cTn id="96" presetID="1" presetClass="exit" presetSubtype="0" fill="hold" nodeType="withEffect">
                                  <p:stCondLst>
                                    <p:cond delay="0"/>
                                  </p:stCondLst>
                                  <p:childTnLst>
                                    <p:set>
                                      <p:cBhvr>
                                        <p:cTn id="97" dur="1" fill="hold">
                                          <p:stCondLst>
                                            <p:cond delay="0"/>
                                          </p:stCondLst>
                                        </p:cTn>
                                        <p:tgtEl>
                                          <p:spTgt spid="13"/>
                                        </p:tgtEl>
                                        <p:attrNameLst>
                                          <p:attrName>style.visibility</p:attrName>
                                        </p:attrNameLst>
                                      </p:cBhvr>
                                      <p:to>
                                        <p:strVal val="hidden"/>
                                      </p:to>
                                    </p:set>
                                  </p:childTnLst>
                                </p:cTn>
                              </p:par>
                              <p:par>
                                <p:cTn id="98" presetID="1" presetClass="exit" presetSubtype="0" fill="hold" grpId="1" nodeType="withEffect">
                                  <p:stCondLst>
                                    <p:cond delay="0"/>
                                  </p:stCondLst>
                                  <p:childTnLst>
                                    <p:set>
                                      <p:cBhvr>
                                        <p:cTn id="99" dur="1" fill="hold">
                                          <p:stCondLst>
                                            <p:cond delay="0"/>
                                          </p:stCondLst>
                                        </p:cTn>
                                        <p:tgtEl>
                                          <p:spTgt spid="7"/>
                                        </p:tgtEl>
                                        <p:attrNameLst>
                                          <p:attrName>style.visibility</p:attrName>
                                        </p:attrNameLst>
                                      </p:cBhvr>
                                      <p:to>
                                        <p:strVal val="hidden"/>
                                      </p:to>
                                    </p:set>
                                  </p:childTnLst>
                                </p:cTn>
                              </p:par>
                              <p:par>
                                <p:cTn id="100" presetID="1" presetClass="exit" presetSubtype="0" fill="hold" grpId="1" nodeType="withEffect">
                                  <p:stCondLst>
                                    <p:cond delay="0"/>
                                  </p:stCondLst>
                                  <p:childTnLst>
                                    <p:set>
                                      <p:cBhvr>
                                        <p:cTn id="101" dur="1" fill="hold">
                                          <p:stCondLst>
                                            <p:cond delay="0"/>
                                          </p:stCondLst>
                                        </p:cTn>
                                        <p:tgtEl>
                                          <p:spTgt spid="9"/>
                                        </p:tgtEl>
                                        <p:attrNameLst>
                                          <p:attrName>style.visibility</p:attrName>
                                        </p:attrNameLst>
                                      </p:cBhvr>
                                      <p:to>
                                        <p:strVal val="hidden"/>
                                      </p:to>
                                    </p:set>
                                  </p:childTnLst>
                                </p:cTn>
                              </p:par>
                              <p:par>
                                <p:cTn id="102" presetID="1" presetClass="exit" presetSubtype="0" fill="hold" grpId="1" nodeType="withEffect">
                                  <p:stCondLst>
                                    <p:cond delay="0"/>
                                  </p:stCondLst>
                                  <p:childTnLst>
                                    <p:set>
                                      <p:cBhvr>
                                        <p:cTn id="103" dur="1" fill="hold">
                                          <p:stCondLst>
                                            <p:cond delay="0"/>
                                          </p:stCondLst>
                                        </p:cTn>
                                        <p:tgtEl>
                                          <p:spTgt spid="24"/>
                                        </p:tgtEl>
                                        <p:attrNameLst>
                                          <p:attrName>style.visibility</p:attrName>
                                        </p:attrNameLst>
                                      </p:cBhvr>
                                      <p:to>
                                        <p:strVal val="hidden"/>
                                      </p:to>
                                    </p:set>
                                  </p:childTnLst>
                                </p:cTn>
                              </p:par>
                              <p:par>
                                <p:cTn id="104" presetID="1" presetClass="exit" presetSubtype="0" fill="hold" grpId="1" nodeType="withEffect">
                                  <p:stCondLst>
                                    <p:cond delay="0"/>
                                  </p:stCondLst>
                                  <p:childTnLst>
                                    <p:set>
                                      <p:cBhvr>
                                        <p:cTn id="105" dur="1" fill="hold">
                                          <p:stCondLst>
                                            <p:cond delay="0"/>
                                          </p:stCondLst>
                                        </p:cTn>
                                        <p:tgtEl>
                                          <p:spTgt spid="8"/>
                                        </p:tgtEl>
                                        <p:attrNameLst>
                                          <p:attrName>style.visibility</p:attrName>
                                        </p:attrNameLst>
                                      </p:cBhvr>
                                      <p:to>
                                        <p:strVal val="hidden"/>
                                      </p:to>
                                    </p:set>
                                  </p:childTnLst>
                                </p:cTn>
                              </p:par>
                              <p:par>
                                <p:cTn id="106" presetID="1" presetClass="exit" presetSubtype="0" fill="hold" grpId="1" nodeType="withEffect">
                                  <p:stCondLst>
                                    <p:cond delay="0"/>
                                  </p:stCondLst>
                                  <p:childTnLst>
                                    <p:set>
                                      <p:cBhvr>
                                        <p:cTn id="107" dur="1" fill="hold">
                                          <p:stCondLst>
                                            <p:cond delay="0"/>
                                          </p:stCondLst>
                                        </p:cTn>
                                        <p:tgtEl>
                                          <p:spTgt spid="6"/>
                                        </p:tgtEl>
                                        <p:attrNameLst>
                                          <p:attrName>style.visibility</p:attrName>
                                        </p:attrNameLst>
                                      </p:cBhvr>
                                      <p:to>
                                        <p:strVal val="hidden"/>
                                      </p:to>
                                    </p:set>
                                  </p:childTnLst>
                                </p:cTn>
                              </p:par>
                              <p:par>
                                <p:cTn id="108" presetID="7" presetClass="emph" presetSubtype="2" fill="hold" nodeType="withEffect">
                                  <p:stCondLst>
                                    <p:cond delay="0"/>
                                  </p:stCondLst>
                                  <p:childTnLst>
                                    <p:animClr clrSpc="rgb" dir="cw">
                                      <p:cBhvr>
                                        <p:cTn id="109" dur="2000" fill="hold"/>
                                        <p:tgtEl>
                                          <p:spTgt spid="42"/>
                                        </p:tgtEl>
                                        <p:attrNameLst>
                                          <p:attrName>stroke.color</p:attrName>
                                        </p:attrNameLst>
                                      </p:cBhvr>
                                      <p:to>
                                        <a:srgbClr val="7030A0"/>
                                      </p:to>
                                    </p:animClr>
                                    <p:set>
                                      <p:cBhvr>
                                        <p:cTn id="110" dur="2000" fill="hold"/>
                                        <p:tgtEl>
                                          <p:spTgt spid="42"/>
                                        </p:tgtEl>
                                        <p:attrNameLst>
                                          <p:attrName>stroke.on</p:attrName>
                                        </p:attrNameLst>
                                      </p:cBhvr>
                                      <p:to>
                                        <p:strVal val="true"/>
                                      </p:to>
                                    </p:set>
                                  </p:childTnLst>
                                </p:cTn>
                              </p:par>
                              <p:par>
                                <p:cTn id="111" presetID="7" presetClass="emph" presetSubtype="2" fill="hold" nodeType="withEffect">
                                  <p:stCondLst>
                                    <p:cond delay="0"/>
                                  </p:stCondLst>
                                  <p:childTnLst>
                                    <p:animClr clrSpc="rgb" dir="cw">
                                      <p:cBhvr>
                                        <p:cTn id="112" dur="2000" fill="hold"/>
                                        <p:tgtEl>
                                          <p:spTgt spid="37"/>
                                        </p:tgtEl>
                                        <p:attrNameLst>
                                          <p:attrName>stroke.color</p:attrName>
                                        </p:attrNameLst>
                                      </p:cBhvr>
                                      <p:to>
                                        <a:srgbClr val="7030A0"/>
                                      </p:to>
                                    </p:animClr>
                                    <p:set>
                                      <p:cBhvr>
                                        <p:cTn id="113" dur="2000" fill="hold"/>
                                        <p:tgtEl>
                                          <p:spTgt spid="37"/>
                                        </p:tgtEl>
                                        <p:attrNameLst>
                                          <p:attrName>stroke.on</p:attrName>
                                        </p:attrNameLst>
                                      </p:cBhvr>
                                      <p:to>
                                        <p:strVal val="true"/>
                                      </p:to>
                                    </p:set>
                                  </p:childTnLst>
                                </p:cTn>
                              </p:par>
                              <p:par>
                                <p:cTn id="114" presetID="7" presetClass="emph" presetSubtype="2" fill="hold" nodeType="withEffect">
                                  <p:stCondLst>
                                    <p:cond delay="0"/>
                                  </p:stCondLst>
                                  <p:childTnLst>
                                    <p:animClr clrSpc="rgb" dir="cw">
                                      <p:cBhvr>
                                        <p:cTn id="115" dur="2000" fill="hold"/>
                                        <p:tgtEl>
                                          <p:spTgt spid="57"/>
                                        </p:tgtEl>
                                        <p:attrNameLst>
                                          <p:attrName>stroke.color</p:attrName>
                                        </p:attrNameLst>
                                      </p:cBhvr>
                                      <p:to>
                                        <a:srgbClr val="7030A0"/>
                                      </p:to>
                                    </p:animClr>
                                    <p:set>
                                      <p:cBhvr>
                                        <p:cTn id="116" dur="2000" fill="hold"/>
                                        <p:tgtEl>
                                          <p:spTgt spid="57"/>
                                        </p:tgtEl>
                                        <p:attrNameLst>
                                          <p:attrName>stroke.on</p:attrName>
                                        </p:attrNameLst>
                                      </p:cBhvr>
                                      <p:to>
                                        <p:strVal val="true"/>
                                      </p:to>
                                    </p:set>
                                  </p:childTnLst>
                                </p:cTn>
                              </p:par>
                              <p:par>
                                <p:cTn id="117" presetID="7" presetClass="emph" presetSubtype="2" fill="hold" nodeType="withEffect">
                                  <p:stCondLst>
                                    <p:cond delay="0"/>
                                  </p:stCondLst>
                                  <p:childTnLst>
                                    <p:animClr clrSpc="rgb" dir="cw">
                                      <p:cBhvr>
                                        <p:cTn id="118" dur="2000" fill="hold"/>
                                        <p:tgtEl>
                                          <p:spTgt spid="39"/>
                                        </p:tgtEl>
                                        <p:attrNameLst>
                                          <p:attrName>stroke.color</p:attrName>
                                        </p:attrNameLst>
                                      </p:cBhvr>
                                      <p:to>
                                        <a:srgbClr val="7030A0"/>
                                      </p:to>
                                    </p:animClr>
                                    <p:set>
                                      <p:cBhvr>
                                        <p:cTn id="119" dur="2000" fill="hold"/>
                                        <p:tgtEl>
                                          <p:spTgt spid="39"/>
                                        </p:tgtEl>
                                        <p:attrNameLst>
                                          <p:attrName>stroke.on</p:attrName>
                                        </p:attrNameLst>
                                      </p:cBhvr>
                                      <p:to>
                                        <p:strVal val="true"/>
                                      </p:to>
                                    </p:set>
                                  </p:childTnLst>
                                </p:cTn>
                              </p:par>
                              <p:par>
                                <p:cTn id="120" presetID="7" presetClass="emph" presetSubtype="2" fill="hold" nodeType="withEffect">
                                  <p:stCondLst>
                                    <p:cond delay="0"/>
                                  </p:stCondLst>
                                  <p:childTnLst>
                                    <p:animClr clrSpc="rgb" dir="cw">
                                      <p:cBhvr>
                                        <p:cTn id="121" dur="2000" fill="hold"/>
                                        <p:tgtEl>
                                          <p:spTgt spid="38"/>
                                        </p:tgtEl>
                                        <p:attrNameLst>
                                          <p:attrName>stroke.color</p:attrName>
                                        </p:attrNameLst>
                                      </p:cBhvr>
                                      <p:to>
                                        <a:srgbClr val="7030A0"/>
                                      </p:to>
                                    </p:animClr>
                                    <p:set>
                                      <p:cBhvr>
                                        <p:cTn id="122" dur="2000" fill="hold"/>
                                        <p:tgtEl>
                                          <p:spTgt spid="38"/>
                                        </p:tgtEl>
                                        <p:attrNameLst>
                                          <p:attrName>stroke.on</p:attrName>
                                        </p:attrNameLst>
                                      </p:cBhvr>
                                      <p:to>
                                        <p:strVal val="true"/>
                                      </p:to>
                                    </p:set>
                                  </p:childTnLst>
                                </p:cTn>
                              </p:par>
                              <p:par>
                                <p:cTn id="123" presetID="7" presetClass="emph" presetSubtype="2" fill="hold" nodeType="withEffect">
                                  <p:stCondLst>
                                    <p:cond delay="0"/>
                                  </p:stCondLst>
                                  <p:childTnLst>
                                    <p:animClr clrSpc="rgb" dir="cw">
                                      <p:cBhvr>
                                        <p:cTn id="124" dur="2000" fill="hold"/>
                                        <p:tgtEl>
                                          <p:spTgt spid="52"/>
                                        </p:tgtEl>
                                        <p:attrNameLst>
                                          <p:attrName>stroke.color</p:attrName>
                                        </p:attrNameLst>
                                      </p:cBhvr>
                                      <p:to>
                                        <a:srgbClr val="7030A0"/>
                                      </p:to>
                                    </p:animClr>
                                    <p:set>
                                      <p:cBhvr>
                                        <p:cTn id="125" dur="2000" fill="hold"/>
                                        <p:tgtEl>
                                          <p:spTgt spid="52"/>
                                        </p:tgtEl>
                                        <p:attrNameLst>
                                          <p:attrName>stroke.on</p:attrName>
                                        </p:attrNameLst>
                                      </p:cBhvr>
                                      <p:to>
                                        <p:strVal val="true"/>
                                      </p:to>
                                    </p:set>
                                  </p:childTnLst>
                                </p:cTn>
                              </p:par>
                              <p:par>
                                <p:cTn id="126" presetID="7" presetClass="emph" presetSubtype="2" fill="hold" nodeType="withEffect">
                                  <p:stCondLst>
                                    <p:cond delay="0"/>
                                  </p:stCondLst>
                                  <p:childTnLst>
                                    <p:animClr clrSpc="rgb" dir="cw">
                                      <p:cBhvr>
                                        <p:cTn id="127" dur="2000" fill="hold"/>
                                        <p:tgtEl>
                                          <p:spTgt spid="41"/>
                                        </p:tgtEl>
                                        <p:attrNameLst>
                                          <p:attrName>stroke.color</p:attrName>
                                        </p:attrNameLst>
                                      </p:cBhvr>
                                      <p:to>
                                        <a:srgbClr val="7030A0"/>
                                      </p:to>
                                    </p:animClr>
                                    <p:set>
                                      <p:cBhvr>
                                        <p:cTn id="128" dur="2000" fill="hold"/>
                                        <p:tgtEl>
                                          <p:spTgt spid="41"/>
                                        </p:tgtEl>
                                        <p:attrNameLst>
                                          <p:attrName>stroke.on</p:attrName>
                                        </p:attrNameLst>
                                      </p:cBhvr>
                                      <p:to>
                                        <p:strVal val="true"/>
                                      </p:to>
                                    </p:set>
                                  </p:childTnLst>
                                </p:cTn>
                              </p:par>
                              <p:par>
                                <p:cTn id="129" presetID="7" presetClass="emph" presetSubtype="2" fill="hold" nodeType="withEffect">
                                  <p:stCondLst>
                                    <p:cond delay="0"/>
                                  </p:stCondLst>
                                  <p:childTnLst>
                                    <p:animClr clrSpc="rgb" dir="cw">
                                      <p:cBhvr>
                                        <p:cTn id="130" dur="2000" fill="hold"/>
                                        <p:tgtEl>
                                          <p:spTgt spid="40"/>
                                        </p:tgtEl>
                                        <p:attrNameLst>
                                          <p:attrName>stroke.color</p:attrName>
                                        </p:attrNameLst>
                                      </p:cBhvr>
                                      <p:to>
                                        <a:srgbClr val="7030A0"/>
                                      </p:to>
                                    </p:animClr>
                                    <p:set>
                                      <p:cBhvr>
                                        <p:cTn id="131" dur="2000" fill="hold"/>
                                        <p:tgtEl>
                                          <p:spTgt spid="40"/>
                                        </p:tgtEl>
                                        <p:attrNameLst>
                                          <p:attrName>stroke.on</p:attrName>
                                        </p:attrNameLst>
                                      </p:cBhvr>
                                      <p:to>
                                        <p:strVal val="true"/>
                                      </p:to>
                                    </p:set>
                                  </p:childTnLst>
                                </p:cTn>
                              </p:par>
                            </p:childTnLst>
                          </p:cTn>
                        </p:par>
                      </p:childTnLst>
                    </p:cTn>
                  </p:par>
                  <p:par>
                    <p:cTn id="132" fill="hold">
                      <p:stCondLst>
                        <p:cond delay="indefinite"/>
                      </p:stCondLst>
                      <p:childTnLst>
                        <p:par>
                          <p:cTn id="133" fill="hold">
                            <p:stCondLst>
                              <p:cond delay="0"/>
                            </p:stCondLst>
                            <p:childTnLst>
                              <p:par>
                                <p:cTn id="134" presetID="1" presetClass="entr" presetSubtype="0" fill="hold" grpId="0" nodeType="clickEffect">
                                  <p:stCondLst>
                                    <p:cond delay="0"/>
                                  </p:stCondLst>
                                  <p:childTnLst>
                                    <p:set>
                                      <p:cBhvr>
                                        <p:cTn id="135" dur="1" fill="hold">
                                          <p:stCondLst>
                                            <p:cond delay="0"/>
                                          </p:stCondLst>
                                        </p:cTn>
                                        <p:tgtEl>
                                          <p:spTgt spid="58"/>
                                        </p:tgtEl>
                                        <p:attrNameLst>
                                          <p:attrName>style.visibility</p:attrName>
                                        </p:attrNameLst>
                                      </p:cBhvr>
                                      <p:to>
                                        <p:strVal val="visible"/>
                                      </p:to>
                                    </p:set>
                                  </p:childTnLst>
                                </p:cTn>
                              </p:par>
                              <p:par>
                                <p:cTn id="136" presetID="1" presetClass="entr" presetSubtype="0" fill="hold" grpId="0" nodeType="withEffect">
                                  <p:stCondLst>
                                    <p:cond delay="0"/>
                                  </p:stCondLst>
                                  <p:childTnLst>
                                    <p:set>
                                      <p:cBhvr>
                                        <p:cTn id="137" dur="1" fill="hold">
                                          <p:stCondLst>
                                            <p:cond delay="0"/>
                                          </p:stCondLst>
                                        </p:cTn>
                                        <p:tgtEl>
                                          <p:spTgt spid="3"/>
                                        </p:tgtEl>
                                        <p:attrNameLst>
                                          <p:attrName>style.visibility</p:attrName>
                                        </p:attrNameLst>
                                      </p:cBhvr>
                                      <p:to>
                                        <p:strVal val="visible"/>
                                      </p:to>
                                    </p:set>
                                  </p:childTnLst>
                                </p:cTn>
                              </p:par>
                              <p:par>
                                <p:cTn id="138" presetID="1" presetClass="entr" presetSubtype="0" fill="hold" grpId="0" nodeType="withEffect">
                                  <p:stCondLst>
                                    <p:cond delay="0"/>
                                  </p:stCondLst>
                                  <p:childTnLst>
                                    <p:set>
                                      <p:cBhvr>
                                        <p:cTn id="139" dur="1" fill="hold">
                                          <p:stCondLst>
                                            <p:cond delay="0"/>
                                          </p:stCondLst>
                                        </p:cTn>
                                        <p:tgtEl>
                                          <p:spTgt spid="49"/>
                                        </p:tgtEl>
                                        <p:attrNameLst>
                                          <p:attrName>style.visibility</p:attrName>
                                        </p:attrNameLst>
                                      </p:cBhvr>
                                      <p:to>
                                        <p:strVal val="visible"/>
                                      </p:to>
                                    </p:set>
                                  </p:childTnLst>
                                </p:cTn>
                              </p:par>
                              <p:par>
                                <p:cTn id="140" presetID="1" presetClass="entr" presetSubtype="0" fill="hold" grpId="0" nodeType="withEffect">
                                  <p:stCondLst>
                                    <p:cond delay="0"/>
                                  </p:stCondLst>
                                  <p:childTnLst>
                                    <p:set>
                                      <p:cBhvr>
                                        <p:cTn id="141" dur="1" fill="hold">
                                          <p:stCondLst>
                                            <p:cond delay="0"/>
                                          </p:stCondLst>
                                        </p:cTn>
                                        <p:tgtEl>
                                          <p:spTgt spid="60"/>
                                        </p:tgtEl>
                                        <p:attrNameLst>
                                          <p:attrName>style.visibility</p:attrName>
                                        </p:attrNameLst>
                                      </p:cBhvr>
                                      <p:to>
                                        <p:strVal val="visible"/>
                                      </p:to>
                                    </p:set>
                                  </p:childTnLst>
                                </p:cTn>
                              </p:par>
                              <p:par>
                                <p:cTn id="142" presetID="1" presetClass="entr" presetSubtype="0" fill="hold" grpId="0" nodeType="withEffect">
                                  <p:stCondLst>
                                    <p:cond delay="0"/>
                                  </p:stCondLst>
                                  <p:childTnLst>
                                    <p:set>
                                      <p:cBhvr>
                                        <p:cTn id="143" dur="1" fill="hold">
                                          <p:stCondLst>
                                            <p:cond delay="0"/>
                                          </p:stCondLst>
                                        </p:cTn>
                                        <p:tgtEl>
                                          <p:spTgt spid="5"/>
                                        </p:tgtEl>
                                        <p:attrNameLst>
                                          <p:attrName>style.visibility</p:attrName>
                                        </p:attrNameLst>
                                      </p:cBhvr>
                                      <p:to>
                                        <p:strVal val="visible"/>
                                      </p:to>
                                    </p:set>
                                  </p:childTnLst>
                                </p:cTn>
                              </p:par>
                            </p:childTnLst>
                          </p:cTn>
                        </p:par>
                      </p:childTnLst>
                    </p:cTn>
                  </p:par>
                  <p:par>
                    <p:cTn id="144" fill="hold">
                      <p:stCondLst>
                        <p:cond delay="indefinite"/>
                      </p:stCondLst>
                      <p:childTnLst>
                        <p:par>
                          <p:cTn id="145" fill="hold">
                            <p:stCondLst>
                              <p:cond delay="0"/>
                            </p:stCondLst>
                            <p:childTnLst>
                              <p:par>
                                <p:cTn id="146" presetID="9" presetClass="exit" presetSubtype="0" fill="hold" nodeType="clickEffect">
                                  <p:stCondLst>
                                    <p:cond delay="0"/>
                                  </p:stCondLst>
                                  <p:childTnLst>
                                    <p:animEffect transition="out" filter="dissolve">
                                      <p:cBhvr>
                                        <p:cTn id="147" dur="500"/>
                                        <p:tgtEl>
                                          <p:spTgt spid="53"/>
                                        </p:tgtEl>
                                      </p:cBhvr>
                                    </p:animEffect>
                                    <p:set>
                                      <p:cBhvr>
                                        <p:cTn id="148" dur="1" fill="hold">
                                          <p:stCondLst>
                                            <p:cond delay="499"/>
                                          </p:stCondLst>
                                        </p:cTn>
                                        <p:tgtEl>
                                          <p:spTgt spid="53"/>
                                        </p:tgtEl>
                                        <p:attrNameLst>
                                          <p:attrName>style.visibility</p:attrName>
                                        </p:attrNameLst>
                                      </p:cBhvr>
                                      <p:to>
                                        <p:strVal val="hidden"/>
                                      </p:to>
                                    </p:set>
                                  </p:childTnLst>
                                </p:cTn>
                              </p:par>
                              <p:par>
                                <p:cTn id="149" presetID="9" presetClass="exit" presetSubtype="0" fill="hold" nodeType="withEffect">
                                  <p:stCondLst>
                                    <p:cond delay="0"/>
                                  </p:stCondLst>
                                  <p:childTnLst>
                                    <p:animEffect transition="out" filter="dissolve">
                                      <p:cBhvr>
                                        <p:cTn id="150" dur="500"/>
                                        <p:tgtEl>
                                          <p:spTgt spid="26"/>
                                        </p:tgtEl>
                                      </p:cBhvr>
                                    </p:animEffect>
                                    <p:set>
                                      <p:cBhvr>
                                        <p:cTn id="151" dur="1" fill="hold">
                                          <p:stCondLst>
                                            <p:cond delay="499"/>
                                          </p:stCondLst>
                                        </p:cTn>
                                        <p:tgtEl>
                                          <p:spTgt spid="26"/>
                                        </p:tgtEl>
                                        <p:attrNameLst>
                                          <p:attrName>style.visibility</p:attrName>
                                        </p:attrNameLst>
                                      </p:cBhvr>
                                      <p:to>
                                        <p:strVal val="hidden"/>
                                      </p:to>
                                    </p:set>
                                  </p:childTnLst>
                                </p:cTn>
                              </p:par>
                              <p:par>
                                <p:cTn id="152" presetID="9" presetClass="exit" presetSubtype="0" fill="hold" nodeType="withEffect">
                                  <p:stCondLst>
                                    <p:cond delay="0"/>
                                  </p:stCondLst>
                                  <p:childTnLst>
                                    <p:animEffect transition="out" filter="dissolve">
                                      <p:cBhvr>
                                        <p:cTn id="153" dur="500"/>
                                        <p:tgtEl>
                                          <p:spTgt spid="29"/>
                                        </p:tgtEl>
                                      </p:cBhvr>
                                    </p:animEffect>
                                    <p:set>
                                      <p:cBhvr>
                                        <p:cTn id="154" dur="1" fill="hold">
                                          <p:stCondLst>
                                            <p:cond delay="499"/>
                                          </p:stCondLst>
                                        </p:cTn>
                                        <p:tgtEl>
                                          <p:spTgt spid="29"/>
                                        </p:tgtEl>
                                        <p:attrNameLst>
                                          <p:attrName>style.visibility</p:attrName>
                                        </p:attrNameLst>
                                      </p:cBhvr>
                                      <p:to>
                                        <p:strVal val="hidden"/>
                                      </p:to>
                                    </p:set>
                                  </p:childTnLst>
                                </p:cTn>
                              </p:par>
                              <p:par>
                                <p:cTn id="155" presetID="9" presetClass="exit" presetSubtype="0" fill="hold" nodeType="withEffect">
                                  <p:stCondLst>
                                    <p:cond delay="0"/>
                                  </p:stCondLst>
                                  <p:childTnLst>
                                    <p:animEffect transition="out" filter="dissolve">
                                      <p:cBhvr>
                                        <p:cTn id="156" dur="500"/>
                                        <p:tgtEl>
                                          <p:spTgt spid="56"/>
                                        </p:tgtEl>
                                      </p:cBhvr>
                                    </p:animEffect>
                                    <p:set>
                                      <p:cBhvr>
                                        <p:cTn id="157" dur="1" fill="hold">
                                          <p:stCondLst>
                                            <p:cond delay="499"/>
                                          </p:stCondLst>
                                        </p:cTn>
                                        <p:tgtEl>
                                          <p:spTgt spid="56"/>
                                        </p:tgtEl>
                                        <p:attrNameLst>
                                          <p:attrName>style.visibility</p:attrName>
                                        </p:attrNameLst>
                                      </p:cBhvr>
                                      <p:to>
                                        <p:strVal val="hidden"/>
                                      </p:to>
                                    </p:set>
                                  </p:childTnLst>
                                </p:cTn>
                              </p:par>
                              <p:par>
                                <p:cTn id="158" presetID="9" presetClass="exit" presetSubtype="0" fill="hold" nodeType="withEffect">
                                  <p:stCondLst>
                                    <p:cond delay="0"/>
                                  </p:stCondLst>
                                  <p:childTnLst>
                                    <p:animEffect transition="out" filter="dissolve">
                                      <p:cBhvr>
                                        <p:cTn id="159" dur="500"/>
                                        <p:tgtEl>
                                          <p:spTgt spid="55"/>
                                        </p:tgtEl>
                                      </p:cBhvr>
                                    </p:animEffect>
                                    <p:set>
                                      <p:cBhvr>
                                        <p:cTn id="160" dur="1" fill="hold">
                                          <p:stCondLst>
                                            <p:cond delay="499"/>
                                          </p:stCondLst>
                                        </p:cTn>
                                        <p:tgtEl>
                                          <p:spTgt spid="55"/>
                                        </p:tgtEl>
                                        <p:attrNameLst>
                                          <p:attrName>style.visibility</p:attrName>
                                        </p:attrNameLst>
                                      </p:cBhvr>
                                      <p:to>
                                        <p:strVal val="hidden"/>
                                      </p:to>
                                    </p:set>
                                  </p:childTnLst>
                                </p:cTn>
                              </p:par>
                              <p:par>
                                <p:cTn id="161" presetID="9" presetClass="exit" presetSubtype="0" fill="hold" nodeType="withEffect">
                                  <p:stCondLst>
                                    <p:cond delay="0"/>
                                  </p:stCondLst>
                                  <p:childTnLst>
                                    <p:animEffect transition="out" filter="dissolve">
                                      <p:cBhvr>
                                        <p:cTn id="162" dur="500"/>
                                        <p:tgtEl>
                                          <p:spTgt spid="28"/>
                                        </p:tgtEl>
                                      </p:cBhvr>
                                    </p:animEffect>
                                    <p:set>
                                      <p:cBhvr>
                                        <p:cTn id="163" dur="1" fill="hold">
                                          <p:stCondLst>
                                            <p:cond delay="499"/>
                                          </p:stCondLst>
                                        </p:cTn>
                                        <p:tgtEl>
                                          <p:spTgt spid="28"/>
                                        </p:tgtEl>
                                        <p:attrNameLst>
                                          <p:attrName>style.visibility</p:attrName>
                                        </p:attrNameLst>
                                      </p:cBhvr>
                                      <p:to>
                                        <p:strVal val="hidden"/>
                                      </p:to>
                                    </p:set>
                                  </p:childTnLst>
                                </p:cTn>
                              </p:par>
                              <p:par>
                                <p:cTn id="164" presetID="1" presetClass="entr" presetSubtype="0" fill="hold" grpId="0" nodeType="withEffect">
                                  <p:stCondLst>
                                    <p:cond delay="0"/>
                                  </p:stCondLst>
                                  <p:childTnLst>
                                    <p:set>
                                      <p:cBhvr>
                                        <p:cTn id="165" dur="1" fill="hold">
                                          <p:stCondLst>
                                            <p:cond delay="0"/>
                                          </p:stCondLst>
                                        </p:cTn>
                                        <p:tgtEl>
                                          <p:spTgt spid="2"/>
                                        </p:tgtEl>
                                        <p:attrNameLst>
                                          <p:attrName>style.visibility</p:attrName>
                                        </p:attrNameLst>
                                      </p:cBhvr>
                                      <p:to>
                                        <p:strVal val="visible"/>
                                      </p:to>
                                    </p:set>
                                  </p:childTnLst>
                                </p:cTn>
                              </p:par>
                              <p:par>
                                <p:cTn id="166" presetID="1" presetClass="exit" presetSubtype="0" fill="hold" grpId="1" nodeType="withEffect">
                                  <p:stCondLst>
                                    <p:cond delay="0"/>
                                  </p:stCondLst>
                                  <p:childTnLst>
                                    <p:set>
                                      <p:cBhvr>
                                        <p:cTn id="167" dur="1" fill="hold">
                                          <p:stCondLst>
                                            <p:cond delay="0"/>
                                          </p:stCondLst>
                                        </p:cTn>
                                        <p:tgtEl>
                                          <p:spTgt spid="58"/>
                                        </p:tgtEl>
                                        <p:attrNameLst>
                                          <p:attrName>style.visibility</p:attrName>
                                        </p:attrNameLst>
                                      </p:cBhvr>
                                      <p:to>
                                        <p:strVal val="hidden"/>
                                      </p:to>
                                    </p:set>
                                  </p:childTnLst>
                                </p:cTn>
                              </p:par>
                              <p:par>
                                <p:cTn id="168" presetID="1" presetClass="exit" presetSubtype="0" fill="hold" grpId="1" nodeType="withEffect">
                                  <p:stCondLst>
                                    <p:cond delay="0"/>
                                  </p:stCondLst>
                                  <p:childTnLst>
                                    <p:set>
                                      <p:cBhvr>
                                        <p:cTn id="169" dur="1" fill="hold">
                                          <p:stCondLst>
                                            <p:cond delay="0"/>
                                          </p:stCondLst>
                                        </p:cTn>
                                        <p:tgtEl>
                                          <p:spTgt spid="3"/>
                                        </p:tgtEl>
                                        <p:attrNameLst>
                                          <p:attrName>style.visibility</p:attrName>
                                        </p:attrNameLst>
                                      </p:cBhvr>
                                      <p:to>
                                        <p:strVal val="hidden"/>
                                      </p:to>
                                    </p:set>
                                  </p:childTnLst>
                                </p:cTn>
                              </p:par>
                              <p:par>
                                <p:cTn id="170" presetID="1" presetClass="exit" presetSubtype="0" fill="hold" grpId="1" nodeType="withEffect">
                                  <p:stCondLst>
                                    <p:cond delay="0"/>
                                  </p:stCondLst>
                                  <p:childTnLst>
                                    <p:set>
                                      <p:cBhvr>
                                        <p:cTn id="171" dur="1" fill="hold">
                                          <p:stCondLst>
                                            <p:cond delay="0"/>
                                          </p:stCondLst>
                                        </p:cTn>
                                        <p:tgtEl>
                                          <p:spTgt spid="49"/>
                                        </p:tgtEl>
                                        <p:attrNameLst>
                                          <p:attrName>style.visibility</p:attrName>
                                        </p:attrNameLst>
                                      </p:cBhvr>
                                      <p:to>
                                        <p:strVal val="hidden"/>
                                      </p:to>
                                    </p:set>
                                  </p:childTnLst>
                                </p:cTn>
                              </p:par>
                              <p:par>
                                <p:cTn id="172" presetID="1" presetClass="exit" presetSubtype="0" fill="hold" grpId="1" nodeType="withEffect">
                                  <p:stCondLst>
                                    <p:cond delay="0"/>
                                  </p:stCondLst>
                                  <p:childTnLst>
                                    <p:set>
                                      <p:cBhvr>
                                        <p:cTn id="173" dur="1" fill="hold">
                                          <p:stCondLst>
                                            <p:cond delay="0"/>
                                          </p:stCondLst>
                                        </p:cTn>
                                        <p:tgtEl>
                                          <p:spTgt spid="60"/>
                                        </p:tgtEl>
                                        <p:attrNameLst>
                                          <p:attrName>style.visibility</p:attrName>
                                        </p:attrNameLst>
                                      </p:cBhvr>
                                      <p:to>
                                        <p:strVal val="hidden"/>
                                      </p:to>
                                    </p:set>
                                  </p:childTnLst>
                                </p:cTn>
                              </p:par>
                              <p:par>
                                <p:cTn id="174" presetID="1" presetClass="exit" presetSubtype="0" fill="hold" grpId="1" nodeType="withEffect">
                                  <p:stCondLst>
                                    <p:cond delay="0"/>
                                  </p:stCondLst>
                                  <p:childTnLst>
                                    <p:set>
                                      <p:cBhvr>
                                        <p:cTn id="175"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p:bldP spid="81" grpId="1"/>
      <p:bldP spid="2" grpId="0"/>
      <p:bldP spid="6" grpId="0" animBg="1"/>
      <p:bldP spid="6" grpId="1" animBg="1"/>
      <p:bldP spid="7" grpId="0" animBg="1"/>
      <p:bldP spid="7" grpId="1" animBg="1"/>
      <p:bldP spid="8" grpId="0" animBg="1"/>
      <p:bldP spid="8" grpId="1" animBg="1"/>
      <p:bldP spid="9" grpId="0" animBg="1"/>
      <p:bldP spid="9" grpId="1" animBg="1"/>
      <p:bldP spid="24" grpId="0" animBg="1"/>
      <p:bldP spid="24" grpId="1" animBg="1"/>
      <p:bldP spid="33" grpId="0" animBg="1"/>
      <p:bldP spid="34" grpId="0" animBg="1"/>
      <p:bldP spid="35" grpId="0" animBg="1"/>
      <p:bldP spid="36" grpId="0" animBg="1"/>
      <p:bldP spid="51" grpId="0" animBg="1"/>
      <p:bldP spid="82" grpId="0"/>
      <p:bldP spid="82" grpId="1"/>
      <p:bldP spid="59" grpId="0"/>
      <p:bldP spid="3" grpId="0" animBg="1"/>
      <p:bldP spid="3" grpId="1" animBg="1"/>
      <p:bldP spid="49" grpId="0" animBg="1"/>
      <p:bldP spid="49" grpId="1" animBg="1"/>
      <p:bldP spid="58" grpId="0" animBg="1"/>
      <p:bldP spid="58" grpId="1" animBg="1"/>
      <p:bldP spid="60" grpId="0" animBg="1"/>
      <p:bldP spid="60" grpId="1" animBg="1"/>
      <p:bldP spid="5" grpId="0"/>
      <p:bldP spid="5"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Oval 32"/>
          <p:cNvSpPr/>
          <p:nvPr/>
        </p:nvSpPr>
        <p:spPr>
          <a:xfrm>
            <a:off x="2590800" y="1015434"/>
            <a:ext cx="971156" cy="1022704"/>
          </a:xfrm>
          <a:prstGeom prst="ellipse">
            <a:avLst/>
          </a:prstGeom>
          <a:gradFill rotWithShape="0">
            <a:gsLst>
              <a:gs pos="0">
                <a:schemeClr val="bg1">
                  <a:lumMod val="95000"/>
                </a:schemeClr>
              </a:gs>
              <a:gs pos="100000">
                <a:schemeClr val="accent6">
                  <a:lumMod val="60000"/>
                  <a:lumOff val="40000"/>
                </a:schemeClr>
              </a:gs>
            </a:gsLst>
            <a:path path="shape">
              <a:fillToRect l="50000" t="50000" r="50000" b="50000"/>
            </a:path>
          </a:gradFill>
          <a:ln w="12700">
            <a:solidFill>
              <a:schemeClr val="accent6">
                <a:lumMod val="75000"/>
              </a:schemeClr>
            </a:solidFill>
            <a:round/>
            <a:headEnd/>
            <a:tailEnd/>
          </a:ln>
          <a:effectLst/>
        </p:spPr>
        <p:txBody>
          <a:bodyPr wrap="none" anchor="ctr"/>
          <a:lstStyle/>
          <a:p>
            <a:pPr algn="ctr" fontAlgn="auto">
              <a:spcBef>
                <a:spcPts val="0"/>
              </a:spcBef>
              <a:spcAft>
                <a:spcPts val="0"/>
              </a:spcAft>
              <a:defRPr/>
            </a:pPr>
            <a:r>
              <a:rPr lang="en-US" sz="1700" dirty="0" err="1" smtClean="0">
                <a:solidFill>
                  <a:prstClr val="black"/>
                </a:solidFill>
                <a:latin typeface="+mj-lt"/>
                <a:ea typeface="Cambria Math" pitchFamily="18" charset="0"/>
              </a:rPr>
              <a:t>Var</a:t>
            </a:r>
            <a:r>
              <a:rPr lang="en-US" sz="1700" dirty="0" smtClean="0">
                <a:solidFill>
                  <a:prstClr val="black"/>
                </a:solidFill>
                <a:latin typeface="+mj-lt"/>
                <a:ea typeface="Cambria Math" pitchFamily="18" charset="0"/>
              </a:rPr>
              <a:t> 1</a:t>
            </a:r>
          </a:p>
        </p:txBody>
      </p:sp>
      <p:sp>
        <p:nvSpPr>
          <p:cNvPr id="34" name="Oval 33"/>
          <p:cNvSpPr/>
          <p:nvPr/>
        </p:nvSpPr>
        <p:spPr>
          <a:xfrm>
            <a:off x="5492706" y="1015434"/>
            <a:ext cx="971156" cy="1022704"/>
          </a:xfrm>
          <a:prstGeom prst="ellipse">
            <a:avLst/>
          </a:prstGeom>
          <a:gradFill rotWithShape="0">
            <a:gsLst>
              <a:gs pos="0">
                <a:schemeClr val="bg1">
                  <a:lumMod val="95000"/>
                </a:schemeClr>
              </a:gs>
              <a:gs pos="100000">
                <a:schemeClr val="accent6">
                  <a:lumMod val="60000"/>
                  <a:lumOff val="40000"/>
                </a:schemeClr>
              </a:gs>
            </a:gsLst>
            <a:path path="shape">
              <a:fillToRect l="50000" t="50000" r="50000" b="50000"/>
            </a:path>
          </a:gradFill>
          <a:ln w="12700">
            <a:solidFill>
              <a:schemeClr val="accent6">
                <a:lumMod val="75000"/>
              </a:schemeClr>
            </a:solidFill>
            <a:round/>
            <a:headEnd/>
            <a:tailEnd/>
          </a:ln>
          <a:effectLst/>
        </p:spPr>
        <p:txBody>
          <a:bodyPr wrap="none" anchor="ctr"/>
          <a:lstStyle/>
          <a:p>
            <a:pPr algn="ctr" fontAlgn="auto">
              <a:spcBef>
                <a:spcPts val="0"/>
              </a:spcBef>
              <a:spcAft>
                <a:spcPts val="0"/>
              </a:spcAft>
              <a:defRPr/>
            </a:pPr>
            <a:r>
              <a:rPr lang="en-US" sz="1700" dirty="0" err="1" smtClean="0">
                <a:solidFill>
                  <a:prstClr val="black"/>
                </a:solidFill>
                <a:latin typeface="+mj-lt"/>
                <a:ea typeface="Cambria Math" pitchFamily="18" charset="0"/>
              </a:rPr>
              <a:t>Var</a:t>
            </a:r>
            <a:r>
              <a:rPr lang="en-US" sz="1700" dirty="0" smtClean="0">
                <a:solidFill>
                  <a:prstClr val="black"/>
                </a:solidFill>
                <a:latin typeface="+mj-lt"/>
                <a:ea typeface="Cambria Math" pitchFamily="18" charset="0"/>
              </a:rPr>
              <a:t> 3</a:t>
            </a:r>
          </a:p>
        </p:txBody>
      </p:sp>
      <p:sp>
        <p:nvSpPr>
          <p:cNvPr id="35" name="Oval 34"/>
          <p:cNvSpPr/>
          <p:nvPr/>
        </p:nvSpPr>
        <p:spPr>
          <a:xfrm>
            <a:off x="2590800" y="2909331"/>
            <a:ext cx="971156" cy="1022704"/>
          </a:xfrm>
          <a:prstGeom prst="ellipse">
            <a:avLst/>
          </a:prstGeom>
          <a:gradFill rotWithShape="0">
            <a:gsLst>
              <a:gs pos="0">
                <a:schemeClr val="bg1">
                  <a:lumMod val="95000"/>
                </a:schemeClr>
              </a:gs>
              <a:gs pos="100000">
                <a:schemeClr val="accent6">
                  <a:lumMod val="60000"/>
                  <a:lumOff val="40000"/>
                </a:schemeClr>
              </a:gs>
            </a:gsLst>
            <a:path path="shape">
              <a:fillToRect l="50000" t="50000" r="50000" b="50000"/>
            </a:path>
          </a:gradFill>
          <a:ln w="12700">
            <a:solidFill>
              <a:schemeClr val="accent6">
                <a:lumMod val="75000"/>
              </a:schemeClr>
            </a:solidFill>
            <a:round/>
            <a:headEnd/>
            <a:tailEnd/>
          </a:ln>
          <a:effectLst/>
        </p:spPr>
        <p:txBody>
          <a:bodyPr wrap="none" anchor="ctr"/>
          <a:lstStyle/>
          <a:p>
            <a:pPr algn="ctr">
              <a:defRPr/>
            </a:pPr>
            <a:r>
              <a:rPr lang="en-US" sz="1700" dirty="0" err="1" smtClean="0">
                <a:solidFill>
                  <a:prstClr val="black"/>
                </a:solidFill>
                <a:latin typeface="+mj-lt"/>
                <a:ea typeface="Cambria Math" pitchFamily="18" charset="0"/>
              </a:rPr>
              <a:t>Var</a:t>
            </a:r>
            <a:r>
              <a:rPr lang="en-US" sz="1700" dirty="0" smtClean="0">
                <a:solidFill>
                  <a:prstClr val="black"/>
                </a:solidFill>
                <a:latin typeface="+mj-lt"/>
                <a:ea typeface="Cambria Math" pitchFamily="18" charset="0"/>
              </a:rPr>
              <a:t> 2</a:t>
            </a:r>
          </a:p>
        </p:txBody>
      </p:sp>
      <p:sp>
        <p:nvSpPr>
          <p:cNvPr id="36" name="Oval 35"/>
          <p:cNvSpPr/>
          <p:nvPr/>
        </p:nvSpPr>
        <p:spPr>
          <a:xfrm>
            <a:off x="5492706" y="2909331"/>
            <a:ext cx="971156" cy="1022704"/>
          </a:xfrm>
          <a:prstGeom prst="ellipse">
            <a:avLst/>
          </a:prstGeom>
          <a:gradFill rotWithShape="0">
            <a:gsLst>
              <a:gs pos="0">
                <a:schemeClr val="bg1">
                  <a:lumMod val="95000"/>
                </a:schemeClr>
              </a:gs>
              <a:gs pos="100000">
                <a:schemeClr val="accent6">
                  <a:lumMod val="60000"/>
                  <a:lumOff val="40000"/>
                </a:schemeClr>
              </a:gs>
            </a:gsLst>
            <a:path path="shape">
              <a:fillToRect l="50000" t="50000" r="50000" b="50000"/>
            </a:path>
          </a:gradFill>
          <a:ln w="12700">
            <a:solidFill>
              <a:schemeClr val="accent6">
                <a:lumMod val="75000"/>
              </a:schemeClr>
            </a:solidFill>
            <a:round/>
            <a:headEnd/>
            <a:tailEnd/>
          </a:ln>
          <a:effectLst/>
        </p:spPr>
        <p:txBody>
          <a:bodyPr wrap="none" anchor="ctr"/>
          <a:lstStyle/>
          <a:p>
            <a:pPr algn="ctr">
              <a:defRPr/>
            </a:pPr>
            <a:r>
              <a:rPr lang="en-US" sz="1700" dirty="0" err="1" smtClean="0">
                <a:solidFill>
                  <a:prstClr val="black"/>
                </a:solidFill>
                <a:latin typeface="+mj-lt"/>
                <a:ea typeface="Cambria Math" pitchFamily="18" charset="0"/>
              </a:rPr>
              <a:t>Var</a:t>
            </a:r>
            <a:r>
              <a:rPr lang="en-US" sz="1700" dirty="0" smtClean="0">
                <a:solidFill>
                  <a:prstClr val="black"/>
                </a:solidFill>
                <a:latin typeface="+mj-lt"/>
                <a:ea typeface="Cambria Math" pitchFamily="18" charset="0"/>
              </a:rPr>
              <a:t> 4</a:t>
            </a:r>
          </a:p>
        </p:txBody>
      </p:sp>
      <p:cxnSp>
        <p:nvCxnSpPr>
          <p:cNvPr id="38" name="Shape 37"/>
          <p:cNvCxnSpPr>
            <a:stCxn id="36" idx="6"/>
            <a:endCxn id="36" idx="5"/>
          </p:cNvCxnSpPr>
          <p:nvPr/>
        </p:nvCxnSpPr>
        <p:spPr>
          <a:xfrm flipH="1">
            <a:off x="6321640" y="3420683"/>
            <a:ext cx="142222" cy="361581"/>
          </a:xfrm>
          <a:prstGeom prst="curvedConnector4">
            <a:avLst>
              <a:gd name="adj1" fmla="val -191614"/>
              <a:gd name="adj2" fmla="val 152645"/>
            </a:avLst>
          </a:prstGeom>
          <a:ln w="88900">
            <a:solidFill>
              <a:srgbClr val="7030A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51" name="Oval 50"/>
          <p:cNvSpPr/>
          <p:nvPr/>
        </p:nvSpPr>
        <p:spPr>
          <a:xfrm>
            <a:off x="4105340" y="3915801"/>
            <a:ext cx="971156" cy="1022704"/>
          </a:xfrm>
          <a:prstGeom prst="ellipse">
            <a:avLst/>
          </a:prstGeom>
          <a:gradFill rotWithShape="0">
            <a:gsLst>
              <a:gs pos="0">
                <a:schemeClr val="bg1">
                  <a:lumMod val="95000"/>
                </a:schemeClr>
              </a:gs>
              <a:gs pos="100000">
                <a:schemeClr val="accent6">
                  <a:lumMod val="60000"/>
                  <a:lumOff val="40000"/>
                </a:schemeClr>
              </a:gs>
            </a:gsLst>
            <a:path path="shape">
              <a:fillToRect l="50000" t="50000" r="50000" b="50000"/>
            </a:path>
          </a:gradFill>
          <a:ln w="12700">
            <a:solidFill>
              <a:schemeClr val="accent6">
                <a:lumMod val="75000"/>
              </a:schemeClr>
            </a:solidFill>
            <a:round/>
            <a:headEnd/>
            <a:tailEnd/>
          </a:ln>
          <a:effectLst/>
        </p:spPr>
        <p:txBody>
          <a:bodyPr wrap="none" anchor="ctr"/>
          <a:lstStyle/>
          <a:p>
            <a:pPr algn="ctr" fontAlgn="auto">
              <a:spcBef>
                <a:spcPts val="0"/>
              </a:spcBef>
              <a:spcAft>
                <a:spcPts val="0"/>
              </a:spcAft>
              <a:defRPr/>
            </a:pPr>
            <a:r>
              <a:rPr lang="en-US" sz="1700" dirty="0" err="1" smtClean="0">
                <a:solidFill>
                  <a:prstClr val="black"/>
                </a:solidFill>
                <a:latin typeface="+mj-lt"/>
                <a:ea typeface="Cambria Math" pitchFamily="18" charset="0"/>
              </a:rPr>
              <a:t>Var</a:t>
            </a:r>
            <a:r>
              <a:rPr lang="en-US" sz="1700" dirty="0" smtClean="0">
                <a:solidFill>
                  <a:prstClr val="black"/>
                </a:solidFill>
                <a:latin typeface="+mj-lt"/>
                <a:ea typeface="Cambria Math" pitchFamily="18" charset="0"/>
              </a:rPr>
              <a:t> 5</a:t>
            </a:r>
          </a:p>
        </p:txBody>
      </p:sp>
      <p:cxnSp>
        <p:nvCxnSpPr>
          <p:cNvPr id="52" name="Shape 36"/>
          <p:cNvCxnSpPr/>
          <p:nvPr/>
        </p:nvCxnSpPr>
        <p:spPr>
          <a:xfrm rot="5400000" flipH="1">
            <a:off x="4344355" y="4706436"/>
            <a:ext cx="149771" cy="343356"/>
          </a:xfrm>
          <a:prstGeom prst="curvedConnector3">
            <a:avLst>
              <a:gd name="adj1" fmla="val -158713"/>
            </a:avLst>
          </a:prstGeom>
          <a:ln w="88900">
            <a:solidFill>
              <a:srgbClr val="7030A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rot="16200000" flipH="1">
            <a:off x="3009537" y="2461781"/>
            <a:ext cx="1905000" cy="1066800"/>
          </a:xfrm>
          <a:prstGeom prst="straightConnector1">
            <a:avLst/>
          </a:prstGeom>
          <a:ln w="63500" cap="rnd">
            <a:solidFill>
              <a:schemeClr val="accent4">
                <a:lumMod val="75000"/>
              </a:schemeClr>
            </a:solidFill>
            <a:prstDash val="sysDot"/>
            <a:round/>
            <a:tailEnd type="triangle"/>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33708" y="1509280"/>
            <a:ext cx="2578025" cy="2462213"/>
          </a:xfrm>
          <a:prstGeom prst="rect">
            <a:avLst/>
          </a:prstGeom>
          <a:noFill/>
        </p:spPr>
        <p:txBody>
          <a:bodyPr wrap="square" rtlCol="0">
            <a:spAutoFit/>
          </a:bodyPr>
          <a:lstStyle/>
          <a:p>
            <a:pPr algn="ctr"/>
            <a:r>
              <a:rPr lang="en-US" sz="2200" dirty="0" smtClean="0">
                <a:latin typeface="Tw Cen MT" pitchFamily="34" charset="0"/>
              </a:rPr>
              <a:t>Solution from </a:t>
            </a:r>
            <a:r>
              <a:rPr lang="en-US" sz="2200" dirty="0">
                <a:latin typeface="Tw Cen MT" pitchFamily="34" charset="0"/>
              </a:rPr>
              <a:t>c</a:t>
            </a:r>
            <a:r>
              <a:rPr lang="en-US" sz="2200" dirty="0" smtClean="0">
                <a:latin typeface="Tw Cen MT" pitchFamily="34" charset="0"/>
              </a:rPr>
              <a:t>oncatenating </a:t>
            </a:r>
            <a:r>
              <a:rPr lang="en-US" sz="2200" dirty="0">
                <a:latin typeface="Tw Cen MT" pitchFamily="34" charset="0"/>
              </a:rPr>
              <a:t>t</a:t>
            </a:r>
            <a:r>
              <a:rPr lang="en-US" sz="2200" dirty="0" smtClean="0">
                <a:latin typeface="Tw Cen MT" pitchFamily="34" charset="0"/>
              </a:rPr>
              <a:t>ime </a:t>
            </a:r>
            <a:r>
              <a:rPr lang="en-US" sz="2200" dirty="0">
                <a:latin typeface="Tw Cen MT" pitchFamily="34" charset="0"/>
              </a:rPr>
              <a:t>s</a:t>
            </a:r>
            <a:r>
              <a:rPr lang="en-US" sz="2200" dirty="0" smtClean="0">
                <a:latin typeface="Tw Cen MT" pitchFamily="34" charset="0"/>
              </a:rPr>
              <a:t>eries results in path structure which exists for no individual comprising the groups.</a:t>
            </a:r>
            <a:endParaRPr lang="en-US" sz="2200" dirty="0">
              <a:latin typeface="Tw Cen MT" pitchFamily="34" charset="0"/>
            </a:endParaRPr>
          </a:p>
        </p:txBody>
      </p:sp>
      <p:cxnSp>
        <p:nvCxnSpPr>
          <p:cNvPr id="47" name="Shape 19"/>
          <p:cNvCxnSpPr/>
          <p:nvPr/>
        </p:nvCxnSpPr>
        <p:spPr>
          <a:xfrm rot="16200000" flipH="1">
            <a:off x="6218379" y="1325229"/>
            <a:ext cx="361581" cy="142222"/>
          </a:xfrm>
          <a:prstGeom prst="curvedConnector4">
            <a:avLst>
              <a:gd name="adj1" fmla="val -46232"/>
              <a:gd name="adj2" fmla="val 221936"/>
            </a:avLst>
          </a:prstGeom>
          <a:ln w="88900">
            <a:solidFill>
              <a:srgbClr val="7030A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5400000">
            <a:off x="5549108" y="2524182"/>
            <a:ext cx="871193" cy="1205"/>
          </a:xfrm>
          <a:prstGeom prst="straightConnector1">
            <a:avLst/>
          </a:prstGeom>
          <a:ln w="63500" cmpd="sng">
            <a:solidFill>
              <a:srgbClr val="7030A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10800000">
            <a:off x="3568376" y="1577131"/>
            <a:ext cx="1930751" cy="1410"/>
          </a:xfrm>
          <a:prstGeom prst="straightConnector1">
            <a:avLst/>
          </a:prstGeom>
          <a:ln w="63500" cmpd="sng">
            <a:solidFill>
              <a:srgbClr val="7030A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58" name="Shape 40"/>
          <p:cNvCxnSpPr/>
          <p:nvPr/>
        </p:nvCxnSpPr>
        <p:spPr>
          <a:xfrm rot="10800000" flipH="1" flipV="1">
            <a:off x="2597219" y="3471027"/>
            <a:ext cx="142222" cy="361581"/>
          </a:xfrm>
          <a:prstGeom prst="curvedConnector4">
            <a:avLst>
              <a:gd name="adj1" fmla="val -121936"/>
              <a:gd name="adj2" fmla="val 133404"/>
            </a:avLst>
          </a:prstGeom>
          <a:ln w="88900">
            <a:solidFill>
              <a:srgbClr val="7030A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60" name="Shape 41"/>
          <p:cNvCxnSpPr/>
          <p:nvPr/>
        </p:nvCxnSpPr>
        <p:spPr>
          <a:xfrm rot="16200000" flipH="1" flipV="1">
            <a:off x="2487540" y="1325229"/>
            <a:ext cx="361581" cy="142222"/>
          </a:xfrm>
          <a:prstGeom prst="curvedConnector4">
            <a:avLst>
              <a:gd name="adj1" fmla="val -30489"/>
              <a:gd name="adj2" fmla="val 221936"/>
            </a:avLst>
          </a:prstGeom>
          <a:ln w="88900">
            <a:solidFill>
              <a:srgbClr val="7030A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rot="5400000">
            <a:off x="4105627" y="2430425"/>
            <a:ext cx="2027434" cy="1044010"/>
          </a:xfrm>
          <a:prstGeom prst="straightConnector1">
            <a:avLst/>
          </a:prstGeom>
          <a:ln w="63500" cmpd="sng">
            <a:solidFill>
              <a:srgbClr val="7030A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0" y="5353050"/>
            <a:ext cx="9144000" cy="971550"/>
          </a:xfrm>
          <a:prstGeom prst="rect">
            <a:avLst/>
          </a:prstGeom>
          <a:solidFill>
            <a:schemeClr val="accent5">
              <a:lumMod val="60000"/>
              <a:lumOff val="4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w Cen MT" pitchFamily="34" charset="0"/>
            </a:endParaRPr>
          </a:p>
        </p:txBody>
      </p:sp>
      <p:sp>
        <p:nvSpPr>
          <p:cNvPr id="27" name="TextBox 26"/>
          <p:cNvSpPr txBox="1">
            <a:spLocks noChangeArrowheads="1"/>
          </p:cNvSpPr>
          <p:nvPr/>
        </p:nvSpPr>
        <p:spPr bwMode="auto">
          <a:xfrm>
            <a:off x="0" y="5325070"/>
            <a:ext cx="9144000" cy="923330"/>
          </a:xfrm>
          <a:prstGeom prst="rect">
            <a:avLst/>
          </a:prstGeom>
          <a:noFill/>
          <a:ln w="9525">
            <a:noFill/>
            <a:miter lim="800000"/>
            <a:headEnd/>
            <a:tailEnd/>
          </a:ln>
        </p:spPr>
        <p:txBody>
          <a:bodyPr wrap="square">
            <a:spAutoFit/>
          </a:bodyPr>
          <a:lstStyle/>
          <a:p>
            <a:pPr fontAlgn="auto">
              <a:spcBef>
                <a:spcPts val="0"/>
              </a:spcBef>
              <a:spcAft>
                <a:spcPts val="0"/>
              </a:spcAft>
            </a:pPr>
            <a:r>
              <a:rPr lang="en-US" u="sng" dirty="0">
                <a:solidFill>
                  <a:prstClr val="black"/>
                </a:solidFill>
                <a:latin typeface="Tw Cen MT" pitchFamily="34" charset="0"/>
              </a:rPr>
              <a:t>Legend</a:t>
            </a:r>
            <a:r>
              <a:rPr lang="en-US" u="sng" dirty="0" smtClean="0">
                <a:solidFill>
                  <a:prstClr val="black"/>
                </a:solidFill>
                <a:latin typeface="Tw Cen MT" pitchFamily="34" charset="0"/>
              </a:rPr>
              <a:t>:</a:t>
            </a:r>
            <a:r>
              <a:rPr lang="en-US" dirty="0" smtClean="0">
                <a:solidFill>
                  <a:prstClr val="black"/>
                </a:solidFill>
                <a:latin typeface="Tw Cen MT" pitchFamily="34" charset="0"/>
              </a:rPr>
              <a:t>   Line width corresponds to freq. 	Nonexistent 		Group (100%)</a:t>
            </a:r>
            <a:endParaRPr lang="en-US" u="sng" dirty="0">
              <a:solidFill>
                <a:prstClr val="black"/>
              </a:solidFill>
              <a:latin typeface="Tw Cen MT" pitchFamily="34" charset="0"/>
            </a:endParaRPr>
          </a:p>
          <a:p>
            <a:pPr fontAlgn="auto">
              <a:spcBef>
                <a:spcPts val="0"/>
              </a:spcBef>
              <a:spcAft>
                <a:spcPts val="0"/>
              </a:spcAft>
            </a:pPr>
            <a:r>
              <a:rPr lang="en-US" dirty="0">
                <a:solidFill>
                  <a:prstClr val="black"/>
                </a:solidFill>
                <a:latin typeface="Tw Cen MT" pitchFamily="34" charset="0"/>
              </a:rPr>
              <a:t> </a:t>
            </a:r>
            <a:r>
              <a:rPr lang="en-US" dirty="0" smtClean="0">
                <a:solidFill>
                  <a:prstClr val="black"/>
                </a:solidFill>
                <a:latin typeface="Tw Cen MT" pitchFamily="34" charset="0"/>
              </a:rPr>
              <a:t>       	Contemp. Effects    	  	        	Lagged Effects		Subgroup1        	Direct Input Effects 			Bilinear Effects		Subgroup 2</a:t>
            </a:r>
          </a:p>
        </p:txBody>
      </p:sp>
      <p:cxnSp>
        <p:nvCxnSpPr>
          <p:cNvPr id="28" name="Straight Arrow Connector 27"/>
          <p:cNvCxnSpPr/>
          <p:nvPr/>
        </p:nvCxnSpPr>
        <p:spPr>
          <a:xfrm rot="10800000">
            <a:off x="3886200" y="5791200"/>
            <a:ext cx="685799" cy="1588"/>
          </a:xfrm>
          <a:prstGeom prst="straightConnector1">
            <a:avLst/>
          </a:prstGeom>
          <a:ln w="635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10800000">
            <a:off x="304802" y="5791200"/>
            <a:ext cx="533399" cy="1588"/>
          </a:xfrm>
          <a:prstGeom prst="straightConnector1">
            <a:avLst/>
          </a:prstGeom>
          <a:ln w="63500" cmpd="sng">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10800000">
            <a:off x="381000" y="6096000"/>
            <a:ext cx="457200" cy="1588"/>
          </a:xfrm>
          <a:prstGeom prst="straightConnector1">
            <a:avLst/>
          </a:prstGeom>
          <a:ln w="63500">
            <a:solidFill>
              <a:schemeClr val="tx1"/>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10800000">
            <a:off x="4038601" y="6096000"/>
            <a:ext cx="457200" cy="1588"/>
          </a:xfrm>
          <a:prstGeom prst="straightConnector1">
            <a:avLst/>
          </a:prstGeom>
          <a:ln w="63500">
            <a:solidFill>
              <a:schemeClr val="tx1"/>
            </a:solidFill>
            <a:prstDash val="sysDot"/>
            <a:tailEnd type="diamond"/>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6781800" y="6096000"/>
            <a:ext cx="457200" cy="0"/>
          </a:xfrm>
          <a:prstGeom prst="line">
            <a:avLst/>
          </a:prstGeom>
          <a:ln w="63500" cmpd="sng">
            <a:solidFill>
              <a:schemeClr val="accent2">
                <a:lumMod val="75000"/>
              </a:schemeClr>
            </a:solidFill>
            <a:prstDash val="solid"/>
            <a:tailEnd type="none"/>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6781800" y="5791200"/>
            <a:ext cx="457200" cy="0"/>
          </a:xfrm>
          <a:prstGeom prst="line">
            <a:avLst/>
          </a:prstGeom>
          <a:ln w="476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6781800" y="5553670"/>
            <a:ext cx="457200" cy="0"/>
          </a:xfrm>
          <a:prstGeom prst="line">
            <a:avLst/>
          </a:prstGeom>
          <a:ln w="63500" cmpd="sng">
            <a:solidFill>
              <a:srgbClr val="7030A0"/>
            </a:solidFill>
            <a:prstDash val="solid"/>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4038601" y="5553670"/>
            <a:ext cx="457200" cy="0"/>
          </a:xfrm>
          <a:prstGeom prst="line">
            <a:avLst/>
          </a:prstGeom>
          <a:ln w="63500" cap="rnd" cmpd="sng">
            <a:solidFill>
              <a:schemeClr val="accent4">
                <a:lumMod val="75000"/>
              </a:schemeClr>
            </a:solidFill>
            <a:prstDash val="solid"/>
            <a:round/>
            <a:tailEnd type="none"/>
          </a:ln>
        </p:spPr>
        <p:style>
          <a:lnRef idx="1">
            <a:schemeClr val="accent1"/>
          </a:lnRef>
          <a:fillRef idx="0">
            <a:schemeClr val="accent1"/>
          </a:fillRef>
          <a:effectRef idx="0">
            <a:schemeClr val="accent1"/>
          </a:effectRef>
          <a:fontRef idx="minor">
            <a:schemeClr val="tx1"/>
          </a:fontRef>
        </p:style>
      </p:cxnSp>
      <p:sp>
        <p:nvSpPr>
          <p:cNvPr id="41" name="Title 1"/>
          <p:cNvSpPr>
            <a:spLocks noGrp="1"/>
          </p:cNvSpPr>
          <p:nvPr>
            <p:ph type="title"/>
          </p:nvPr>
        </p:nvSpPr>
        <p:spPr>
          <a:xfrm>
            <a:off x="457200" y="0"/>
            <a:ext cx="8229600" cy="1143000"/>
          </a:xfrm>
        </p:spPr>
        <p:txBody>
          <a:bodyPr>
            <a:normAutofit/>
          </a:bodyPr>
          <a:lstStyle/>
          <a:p>
            <a:r>
              <a:rPr lang="en-US" sz="3000" dirty="0" smtClean="0"/>
              <a:t>Structure of Relations Derived from Concatenating Time Series Across Individuals </a:t>
            </a:r>
            <a:endParaRPr lang="en-US" sz="3000" dirty="0"/>
          </a:p>
        </p:txBody>
      </p:sp>
      <p:sp>
        <p:nvSpPr>
          <p:cNvPr id="42" name="TextBox 41"/>
          <p:cNvSpPr txBox="1"/>
          <p:nvPr/>
        </p:nvSpPr>
        <p:spPr>
          <a:xfrm>
            <a:off x="0" y="6336268"/>
            <a:ext cx="4419600" cy="369332"/>
          </a:xfrm>
          <a:prstGeom prst="rect">
            <a:avLst/>
          </a:prstGeom>
          <a:noFill/>
        </p:spPr>
        <p:txBody>
          <a:bodyPr wrap="square" rtlCol="0">
            <a:spAutoFit/>
          </a:bodyPr>
          <a:lstStyle/>
          <a:p>
            <a:r>
              <a:rPr lang="en-US" dirty="0" smtClean="0">
                <a:solidFill>
                  <a:schemeClr val="bg1"/>
                </a:solidFill>
              </a:rPr>
              <a:t>Gates &amp; </a:t>
            </a:r>
            <a:r>
              <a:rPr lang="en-US" dirty="0" err="1" smtClean="0">
                <a:solidFill>
                  <a:schemeClr val="bg1"/>
                </a:solidFill>
              </a:rPr>
              <a:t>Molenaar</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val="23124669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dirty="0" smtClean="0"/>
              <a:t>GIMME Step 1:</a:t>
            </a:r>
            <a:br>
              <a:rPr lang="en-US" sz="3800" dirty="0" smtClean="0"/>
            </a:br>
            <a:r>
              <a:rPr lang="en-US" sz="3800" dirty="0" smtClean="0"/>
              <a:t>Identifying Group-Level Model</a:t>
            </a:r>
            <a:endParaRPr lang="en-US" sz="3800" dirty="0"/>
          </a:p>
        </p:txBody>
      </p:sp>
      <p:sp>
        <p:nvSpPr>
          <p:cNvPr id="3" name="Content Placeholder 2"/>
          <p:cNvSpPr>
            <a:spLocks noGrp="1"/>
          </p:cNvSpPr>
          <p:nvPr>
            <p:ph idx="1"/>
          </p:nvPr>
        </p:nvSpPr>
        <p:spPr>
          <a:xfrm>
            <a:off x="457200" y="1493837"/>
            <a:ext cx="8229600" cy="4525963"/>
          </a:xfrm>
        </p:spPr>
        <p:txBody>
          <a:bodyPr>
            <a:normAutofit lnSpcReduction="10000"/>
          </a:bodyPr>
          <a:lstStyle/>
          <a:p>
            <a:pPr marL="514350" indent="-514350">
              <a:buFont typeface="+mj-lt"/>
              <a:buAutoNum type="arabicPeriod"/>
            </a:pPr>
            <a:r>
              <a:rPr lang="en-US" dirty="0" smtClean="0"/>
              <a:t>Runs null model on each individual</a:t>
            </a:r>
          </a:p>
          <a:p>
            <a:pPr marL="514350" indent="-514350">
              <a:buFont typeface="+mj-lt"/>
              <a:buAutoNum type="arabicPeriod"/>
            </a:pPr>
            <a:r>
              <a:rPr lang="en-US" dirty="0" smtClean="0"/>
              <a:t>Uses Lagrange Multiplier tests </a:t>
            </a:r>
            <a:r>
              <a:rPr lang="en-US" dirty="0"/>
              <a:t>to </a:t>
            </a:r>
            <a:r>
              <a:rPr lang="en-US" dirty="0" smtClean="0"/>
              <a:t>identify which parameter, if opened, would optimally improve models for most individuals</a:t>
            </a:r>
          </a:p>
          <a:p>
            <a:pPr marL="514350" indent="-514350">
              <a:buFont typeface="+mj-lt"/>
              <a:buAutoNum type="arabicPeriod"/>
            </a:pPr>
            <a:r>
              <a:rPr lang="en-US" dirty="0" smtClean="0"/>
              <a:t>Runs model across individuals with freed parameter</a:t>
            </a:r>
          </a:p>
          <a:p>
            <a:pPr marL="514350" indent="-514350">
              <a:buFont typeface="+mj-lt"/>
              <a:buAutoNum type="arabicPeriod"/>
            </a:pPr>
            <a:r>
              <a:rPr lang="en-US" dirty="0" smtClean="0"/>
              <a:t>Repeats steps 2 and 3</a:t>
            </a:r>
          </a:p>
          <a:p>
            <a:pPr marL="514350" indent="-514350">
              <a:buFont typeface="+mj-lt"/>
              <a:buAutoNum type="arabicPeriod"/>
            </a:pPr>
            <a:r>
              <a:rPr lang="en-US" dirty="0" smtClean="0"/>
              <a:t>Prunes beta estimates that are no longer significant for the majority of individuals</a:t>
            </a:r>
          </a:p>
        </p:txBody>
      </p:sp>
      <p:sp>
        <p:nvSpPr>
          <p:cNvPr id="5" name="TextBox 4"/>
          <p:cNvSpPr txBox="1"/>
          <p:nvPr/>
        </p:nvSpPr>
        <p:spPr>
          <a:xfrm>
            <a:off x="76200" y="6412468"/>
            <a:ext cx="4419600" cy="369332"/>
          </a:xfrm>
          <a:prstGeom prst="rect">
            <a:avLst/>
          </a:prstGeom>
          <a:noFill/>
        </p:spPr>
        <p:txBody>
          <a:bodyPr wrap="square" rtlCol="0">
            <a:spAutoFit/>
          </a:bodyPr>
          <a:lstStyle/>
          <a:p>
            <a:r>
              <a:rPr lang="en-US" dirty="0" smtClean="0">
                <a:solidFill>
                  <a:schemeClr val="bg1"/>
                </a:solidFill>
              </a:rPr>
              <a:t>Gates &amp; </a:t>
            </a:r>
            <a:r>
              <a:rPr lang="en-US" dirty="0" err="1" smtClean="0">
                <a:solidFill>
                  <a:schemeClr val="bg1"/>
                </a:solidFill>
              </a:rPr>
              <a:t>Molenaar</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val="6243231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304802" y="1045504"/>
            <a:ext cx="971156" cy="1022704"/>
          </a:xfrm>
          <a:prstGeom prst="ellipse">
            <a:avLst/>
          </a:prstGeom>
          <a:gradFill rotWithShape="0">
            <a:gsLst>
              <a:gs pos="0">
                <a:schemeClr val="bg1">
                  <a:lumMod val="95000"/>
                </a:schemeClr>
              </a:gs>
              <a:gs pos="100000">
                <a:schemeClr val="accent6">
                  <a:lumMod val="60000"/>
                  <a:lumOff val="40000"/>
                </a:schemeClr>
              </a:gs>
            </a:gsLst>
            <a:path path="shape">
              <a:fillToRect l="50000" t="50000" r="50000" b="50000"/>
            </a:path>
          </a:gradFill>
          <a:ln w="12700">
            <a:solidFill>
              <a:schemeClr val="accent6">
                <a:lumMod val="75000"/>
              </a:schemeClr>
            </a:solidFill>
            <a:round/>
            <a:headEnd/>
            <a:tailEnd/>
          </a:ln>
          <a:effectLst/>
        </p:spPr>
        <p:txBody>
          <a:bodyPr wrap="none" anchor="ctr"/>
          <a:lstStyle/>
          <a:p>
            <a:pPr algn="ctr">
              <a:defRPr/>
            </a:pPr>
            <a:r>
              <a:rPr lang="en-US" sz="1700" dirty="0" err="1" smtClean="0">
                <a:solidFill>
                  <a:prstClr val="black"/>
                </a:solidFill>
                <a:latin typeface="+mj-lt"/>
                <a:ea typeface="Cambria Math" pitchFamily="18" charset="0"/>
              </a:rPr>
              <a:t>Var</a:t>
            </a:r>
            <a:r>
              <a:rPr lang="en-US" sz="1700" dirty="0" smtClean="0">
                <a:solidFill>
                  <a:prstClr val="black"/>
                </a:solidFill>
                <a:latin typeface="+mj-lt"/>
                <a:ea typeface="Cambria Math" pitchFamily="18" charset="0"/>
              </a:rPr>
              <a:t> 1</a:t>
            </a:r>
          </a:p>
        </p:txBody>
      </p:sp>
      <p:sp>
        <p:nvSpPr>
          <p:cNvPr id="7" name="Oval 6"/>
          <p:cNvSpPr/>
          <p:nvPr/>
        </p:nvSpPr>
        <p:spPr>
          <a:xfrm>
            <a:off x="3206708" y="1045504"/>
            <a:ext cx="971156" cy="1022704"/>
          </a:xfrm>
          <a:prstGeom prst="ellipse">
            <a:avLst/>
          </a:prstGeom>
          <a:gradFill rotWithShape="0">
            <a:gsLst>
              <a:gs pos="0">
                <a:schemeClr val="bg1">
                  <a:lumMod val="95000"/>
                </a:schemeClr>
              </a:gs>
              <a:gs pos="100000">
                <a:schemeClr val="accent6">
                  <a:lumMod val="60000"/>
                  <a:lumOff val="40000"/>
                </a:schemeClr>
              </a:gs>
            </a:gsLst>
            <a:path path="shape">
              <a:fillToRect l="50000" t="50000" r="50000" b="50000"/>
            </a:path>
          </a:gradFill>
          <a:ln w="12700">
            <a:solidFill>
              <a:schemeClr val="accent6">
                <a:lumMod val="75000"/>
              </a:schemeClr>
            </a:solidFill>
            <a:round/>
            <a:headEnd/>
            <a:tailEnd/>
          </a:ln>
          <a:effectLst/>
        </p:spPr>
        <p:txBody>
          <a:bodyPr wrap="none" anchor="ctr"/>
          <a:lstStyle/>
          <a:p>
            <a:pPr algn="ctr">
              <a:defRPr/>
            </a:pPr>
            <a:r>
              <a:rPr lang="en-US" sz="1700" dirty="0" err="1" smtClean="0">
                <a:solidFill>
                  <a:prstClr val="black"/>
                </a:solidFill>
                <a:latin typeface="+mj-lt"/>
                <a:ea typeface="Cambria Math" pitchFamily="18" charset="0"/>
              </a:rPr>
              <a:t>Var</a:t>
            </a:r>
            <a:r>
              <a:rPr lang="en-US" sz="1700" dirty="0" smtClean="0">
                <a:solidFill>
                  <a:prstClr val="black"/>
                </a:solidFill>
                <a:latin typeface="+mj-lt"/>
                <a:ea typeface="Cambria Math" pitchFamily="18" charset="0"/>
              </a:rPr>
              <a:t> 3</a:t>
            </a:r>
          </a:p>
        </p:txBody>
      </p:sp>
      <p:sp>
        <p:nvSpPr>
          <p:cNvPr id="8" name="Oval 7"/>
          <p:cNvSpPr/>
          <p:nvPr/>
        </p:nvSpPr>
        <p:spPr>
          <a:xfrm>
            <a:off x="304802" y="2939401"/>
            <a:ext cx="971156" cy="1022704"/>
          </a:xfrm>
          <a:prstGeom prst="ellipse">
            <a:avLst/>
          </a:prstGeom>
          <a:gradFill rotWithShape="0">
            <a:gsLst>
              <a:gs pos="0">
                <a:schemeClr val="bg1">
                  <a:lumMod val="95000"/>
                </a:schemeClr>
              </a:gs>
              <a:gs pos="100000">
                <a:schemeClr val="accent6">
                  <a:lumMod val="60000"/>
                  <a:lumOff val="40000"/>
                </a:schemeClr>
              </a:gs>
            </a:gsLst>
            <a:path path="shape">
              <a:fillToRect l="50000" t="50000" r="50000" b="50000"/>
            </a:path>
          </a:gradFill>
          <a:ln w="12700">
            <a:solidFill>
              <a:schemeClr val="accent6">
                <a:lumMod val="75000"/>
              </a:schemeClr>
            </a:solidFill>
            <a:round/>
            <a:headEnd/>
            <a:tailEnd/>
          </a:ln>
          <a:effectLst/>
        </p:spPr>
        <p:txBody>
          <a:bodyPr wrap="none" anchor="ctr"/>
          <a:lstStyle/>
          <a:p>
            <a:pPr algn="ctr" fontAlgn="auto">
              <a:spcBef>
                <a:spcPts val="0"/>
              </a:spcBef>
              <a:spcAft>
                <a:spcPts val="0"/>
              </a:spcAft>
              <a:defRPr/>
            </a:pPr>
            <a:r>
              <a:rPr lang="en-US" sz="1700" dirty="0" err="1" smtClean="0">
                <a:solidFill>
                  <a:prstClr val="black"/>
                </a:solidFill>
                <a:latin typeface="+mj-lt"/>
                <a:ea typeface="Cambria Math" pitchFamily="18" charset="0"/>
              </a:rPr>
              <a:t>Var</a:t>
            </a:r>
            <a:r>
              <a:rPr lang="en-US" sz="1700" dirty="0" smtClean="0">
                <a:solidFill>
                  <a:prstClr val="black"/>
                </a:solidFill>
                <a:latin typeface="+mj-lt"/>
                <a:ea typeface="Cambria Math" pitchFamily="18" charset="0"/>
              </a:rPr>
              <a:t> 2</a:t>
            </a:r>
          </a:p>
        </p:txBody>
      </p:sp>
      <p:sp>
        <p:nvSpPr>
          <p:cNvPr id="9" name="Oval 8"/>
          <p:cNvSpPr/>
          <p:nvPr/>
        </p:nvSpPr>
        <p:spPr>
          <a:xfrm>
            <a:off x="3206708" y="2939401"/>
            <a:ext cx="971156" cy="1022704"/>
          </a:xfrm>
          <a:prstGeom prst="ellipse">
            <a:avLst/>
          </a:prstGeom>
          <a:gradFill rotWithShape="0">
            <a:gsLst>
              <a:gs pos="0">
                <a:schemeClr val="bg1">
                  <a:lumMod val="95000"/>
                </a:schemeClr>
              </a:gs>
              <a:gs pos="100000">
                <a:schemeClr val="accent6">
                  <a:lumMod val="60000"/>
                  <a:lumOff val="40000"/>
                </a:schemeClr>
              </a:gs>
            </a:gsLst>
            <a:path path="shape">
              <a:fillToRect l="50000" t="50000" r="50000" b="50000"/>
            </a:path>
          </a:gradFill>
          <a:ln w="12700">
            <a:solidFill>
              <a:schemeClr val="accent6">
                <a:lumMod val="75000"/>
              </a:schemeClr>
            </a:solidFill>
            <a:round/>
            <a:headEnd/>
            <a:tailEnd/>
          </a:ln>
          <a:effectLst/>
        </p:spPr>
        <p:txBody>
          <a:bodyPr wrap="none" anchor="ctr"/>
          <a:lstStyle/>
          <a:p>
            <a:pPr algn="ctr" fontAlgn="auto">
              <a:spcBef>
                <a:spcPts val="0"/>
              </a:spcBef>
              <a:spcAft>
                <a:spcPts val="0"/>
              </a:spcAft>
              <a:defRPr/>
            </a:pPr>
            <a:r>
              <a:rPr lang="en-US" sz="1700" dirty="0" err="1" smtClean="0">
                <a:solidFill>
                  <a:prstClr val="black"/>
                </a:solidFill>
                <a:latin typeface="+mj-lt"/>
                <a:ea typeface="Cambria Math" pitchFamily="18" charset="0"/>
              </a:rPr>
              <a:t>Var</a:t>
            </a:r>
            <a:r>
              <a:rPr lang="en-US" sz="1700" dirty="0" smtClean="0">
                <a:solidFill>
                  <a:prstClr val="black"/>
                </a:solidFill>
                <a:latin typeface="+mj-lt"/>
                <a:ea typeface="Cambria Math" pitchFamily="18" charset="0"/>
              </a:rPr>
              <a:t> 4</a:t>
            </a:r>
          </a:p>
        </p:txBody>
      </p:sp>
      <p:cxnSp>
        <p:nvCxnSpPr>
          <p:cNvPr id="10" name="Shape 19"/>
          <p:cNvCxnSpPr>
            <a:stCxn id="7" idx="7"/>
            <a:endCxn id="7" idx="6"/>
          </p:cNvCxnSpPr>
          <p:nvPr/>
        </p:nvCxnSpPr>
        <p:spPr>
          <a:xfrm rot="16200000" flipH="1">
            <a:off x="3925962" y="1304954"/>
            <a:ext cx="361581" cy="142222"/>
          </a:xfrm>
          <a:prstGeom prst="curvedConnector4">
            <a:avLst>
              <a:gd name="adj1" fmla="val -46232"/>
              <a:gd name="adj2" fmla="val 221936"/>
            </a:avLst>
          </a:prstGeom>
          <a:ln w="88900">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1" name="Shape 10"/>
          <p:cNvCxnSpPr>
            <a:stCxn id="9" idx="6"/>
            <a:endCxn id="9" idx="5"/>
          </p:cNvCxnSpPr>
          <p:nvPr/>
        </p:nvCxnSpPr>
        <p:spPr>
          <a:xfrm flipH="1">
            <a:off x="4035642" y="3450753"/>
            <a:ext cx="142222" cy="361581"/>
          </a:xfrm>
          <a:prstGeom prst="curvedConnector4">
            <a:avLst>
              <a:gd name="adj1" fmla="val -191614"/>
              <a:gd name="adj2" fmla="val 152645"/>
            </a:avLst>
          </a:prstGeom>
          <a:ln w="88900">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7" idx="4"/>
            <a:endCxn id="9" idx="0"/>
          </p:cNvCxnSpPr>
          <p:nvPr/>
        </p:nvCxnSpPr>
        <p:spPr>
          <a:xfrm rot="5400000">
            <a:off x="3256690" y="2503907"/>
            <a:ext cx="871193" cy="1205"/>
          </a:xfrm>
          <a:prstGeom prst="straightConnector1">
            <a:avLst/>
          </a:prstGeom>
          <a:ln w="63500" cmpd="sng">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7" idx="2"/>
            <a:endCxn id="6" idx="6"/>
          </p:cNvCxnSpPr>
          <p:nvPr/>
        </p:nvCxnSpPr>
        <p:spPr>
          <a:xfrm rot="10800000">
            <a:off x="1275958" y="1556856"/>
            <a:ext cx="1930751" cy="1410"/>
          </a:xfrm>
          <a:prstGeom prst="straightConnector1">
            <a:avLst/>
          </a:prstGeom>
          <a:ln w="63500" cmpd="sng">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4" name="Shape 13"/>
          <p:cNvCxnSpPr>
            <a:stCxn id="8" idx="2"/>
            <a:endCxn id="8" idx="3"/>
          </p:cNvCxnSpPr>
          <p:nvPr/>
        </p:nvCxnSpPr>
        <p:spPr>
          <a:xfrm rot="10800000" flipH="1" flipV="1">
            <a:off x="304801" y="3450752"/>
            <a:ext cx="142222" cy="361581"/>
          </a:xfrm>
          <a:prstGeom prst="curvedConnector4">
            <a:avLst>
              <a:gd name="adj1" fmla="val -121936"/>
              <a:gd name="adj2" fmla="val 133404"/>
            </a:avLst>
          </a:prstGeom>
          <a:ln w="88900">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5" name="Shape 14"/>
          <p:cNvCxnSpPr>
            <a:stCxn id="6" idx="1"/>
            <a:endCxn id="6" idx="2"/>
          </p:cNvCxnSpPr>
          <p:nvPr/>
        </p:nvCxnSpPr>
        <p:spPr>
          <a:xfrm rot="16200000" flipH="1" flipV="1">
            <a:off x="195122" y="1304954"/>
            <a:ext cx="361581" cy="142222"/>
          </a:xfrm>
          <a:prstGeom prst="curvedConnector4">
            <a:avLst>
              <a:gd name="adj1" fmla="val -30489"/>
              <a:gd name="adj2" fmla="val 221936"/>
            </a:avLst>
          </a:prstGeom>
          <a:ln w="88900">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1819343" y="3945871"/>
            <a:ext cx="971156" cy="1022704"/>
          </a:xfrm>
          <a:prstGeom prst="ellipse">
            <a:avLst/>
          </a:prstGeom>
          <a:gradFill rotWithShape="0">
            <a:gsLst>
              <a:gs pos="0">
                <a:schemeClr val="bg1">
                  <a:lumMod val="95000"/>
                </a:schemeClr>
              </a:gs>
              <a:gs pos="100000">
                <a:schemeClr val="accent6">
                  <a:lumMod val="60000"/>
                  <a:lumOff val="40000"/>
                </a:schemeClr>
              </a:gs>
            </a:gsLst>
            <a:path path="shape">
              <a:fillToRect l="50000" t="50000" r="50000" b="50000"/>
            </a:path>
          </a:gradFill>
          <a:ln w="12700">
            <a:solidFill>
              <a:schemeClr val="accent6">
                <a:lumMod val="75000"/>
              </a:schemeClr>
            </a:solidFill>
            <a:round/>
            <a:headEnd/>
            <a:tailEnd/>
          </a:ln>
          <a:effectLst/>
        </p:spPr>
        <p:txBody>
          <a:bodyPr wrap="none" anchor="ctr"/>
          <a:lstStyle/>
          <a:p>
            <a:pPr algn="ctr">
              <a:defRPr/>
            </a:pPr>
            <a:r>
              <a:rPr lang="en-US" sz="1700" dirty="0" err="1" smtClean="0">
                <a:solidFill>
                  <a:prstClr val="black"/>
                </a:solidFill>
                <a:latin typeface="+mj-lt"/>
                <a:ea typeface="Cambria Math" pitchFamily="18" charset="0"/>
              </a:rPr>
              <a:t>Var</a:t>
            </a:r>
            <a:r>
              <a:rPr lang="en-US" sz="1700" dirty="0" smtClean="0">
                <a:solidFill>
                  <a:prstClr val="black"/>
                </a:solidFill>
                <a:latin typeface="+mj-lt"/>
                <a:ea typeface="Cambria Math" pitchFamily="18" charset="0"/>
              </a:rPr>
              <a:t> 5</a:t>
            </a:r>
          </a:p>
        </p:txBody>
      </p:sp>
      <p:cxnSp>
        <p:nvCxnSpPr>
          <p:cNvPr id="25" name="Shape 36"/>
          <p:cNvCxnSpPr>
            <a:stCxn id="24" idx="4"/>
            <a:endCxn id="24" idx="3"/>
          </p:cNvCxnSpPr>
          <p:nvPr/>
        </p:nvCxnSpPr>
        <p:spPr>
          <a:xfrm rot="5400000" flipH="1">
            <a:off x="2058357" y="4722013"/>
            <a:ext cx="149771" cy="343356"/>
          </a:xfrm>
          <a:prstGeom prst="curvedConnector3">
            <a:avLst>
              <a:gd name="adj1" fmla="val -158713"/>
            </a:avLst>
          </a:prstGeom>
          <a:ln w="88900">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16200000" flipV="1">
            <a:off x="1589031" y="1489039"/>
            <a:ext cx="1170735" cy="2215195"/>
          </a:xfrm>
          <a:prstGeom prst="straightConnector1">
            <a:avLst/>
          </a:prstGeom>
          <a:ln w="63500">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5400000">
            <a:off x="3500930" y="877156"/>
            <a:ext cx="405835" cy="23123"/>
          </a:xfrm>
          <a:prstGeom prst="straightConnector1">
            <a:avLst/>
          </a:prstGeom>
          <a:ln w="63500">
            <a:solidFill>
              <a:srgbClr val="C00000"/>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9" idx="3"/>
            <a:endCxn id="24" idx="7"/>
          </p:cNvCxnSpPr>
          <p:nvPr/>
        </p:nvCxnSpPr>
        <p:spPr>
          <a:xfrm rot="5400000">
            <a:off x="2856950" y="3603660"/>
            <a:ext cx="283308" cy="700655"/>
          </a:xfrm>
          <a:prstGeom prst="straightConnector1">
            <a:avLst/>
          </a:prstGeom>
          <a:ln w="63500">
            <a:solidFill>
              <a:srgbClr val="C00000"/>
            </a:solidFill>
            <a:prstDash val="sysDot"/>
            <a:tailEnd type="diamond"/>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7" idx="3"/>
            <a:endCxn id="24" idx="0"/>
          </p:cNvCxnSpPr>
          <p:nvPr/>
        </p:nvCxnSpPr>
        <p:spPr>
          <a:xfrm rot="5400000">
            <a:off x="1813209" y="2410150"/>
            <a:ext cx="2027434" cy="1044010"/>
          </a:xfrm>
          <a:prstGeom prst="straightConnector1">
            <a:avLst/>
          </a:prstGeom>
          <a:ln w="63500" cmpd="sng">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4889941" y="1045504"/>
            <a:ext cx="971156" cy="1022704"/>
          </a:xfrm>
          <a:prstGeom prst="ellipse">
            <a:avLst/>
          </a:prstGeom>
          <a:gradFill rotWithShape="0">
            <a:gsLst>
              <a:gs pos="0">
                <a:schemeClr val="bg1">
                  <a:lumMod val="95000"/>
                </a:schemeClr>
              </a:gs>
              <a:gs pos="100000">
                <a:schemeClr val="accent6">
                  <a:lumMod val="60000"/>
                  <a:lumOff val="40000"/>
                </a:schemeClr>
              </a:gs>
            </a:gsLst>
            <a:path path="shape">
              <a:fillToRect l="50000" t="50000" r="50000" b="50000"/>
            </a:path>
          </a:gradFill>
          <a:ln w="12700">
            <a:solidFill>
              <a:schemeClr val="accent6">
                <a:lumMod val="75000"/>
              </a:schemeClr>
            </a:solidFill>
            <a:round/>
            <a:headEnd/>
            <a:tailEnd/>
          </a:ln>
          <a:effectLst/>
        </p:spPr>
        <p:txBody>
          <a:bodyPr wrap="none" anchor="ctr"/>
          <a:lstStyle/>
          <a:p>
            <a:pPr algn="ctr" fontAlgn="auto">
              <a:spcBef>
                <a:spcPts val="0"/>
              </a:spcBef>
              <a:spcAft>
                <a:spcPts val="0"/>
              </a:spcAft>
              <a:defRPr/>
            </a:pPr>
            <a:r>
              <a:rPr lang="en-US" sz="1700" dirty="0" err="1" smtClean="0">
                <a:solidFill>
                  <a:prstClr val="black"/>
                </a:solidFill>
                <a:latin typeface="+mj-lt"/>
                <a:ea typeface="Cambria Math" pitchFamily="18" charset="0"/>
              </a:rPr>
              <a:t>Var</a:t>
            </a:r>
            <a:r>
              <a:rPr lang="en-US" sz="1700" dirty="0" smtClean="0">
                <a:solidFill>
                  <a:prstClr val="black"/>
                </a:solidFill>
                <a:latin typeface="+mj-lt"/>
                <a:ea typeface="Cambria Math" pitchFamily="18" charset="0"/>
              </a:rPr>
              <a:t> 1</a:t>
            </a:r>
          </a:p>
        </p:txBody>
      </p:sp>
      <p:sp>
        <p:nvSpPr>
          <p:cNvPr id="34" name="Oval 33"/>
          <p:cNvSpPr/>
          <p:nvPr/>
        </p:nvSpPr>
        <p:spPr>
          <a:xfrm>
            <a:off x="7791847" y="1045504"/>
            <a:ext cx="971156" cy="1022704"/>
          </a:xfrm>
          <a:prstGeom prst="ellipse">
            <a:avLst/>
          </a:prstGeom>
          <a:gradFill rotWithShape="0">
            <a:gsLst>
              <a:gs pos="0">
                <a:schemeClr val="bg1">
                  <a:lumMod val="95000"/>
                </a:schemeClr>
              </a:gs>
              <a:gs pos="100000">
                <a:schemeClr val="accent6">
                  <a:lumMod val="60000"/>
                  <a:lumOff val="40000"/>
                </a:schemeClr>
              </a:gs>
            </a:gsLst>
            <a:path path="shape">
              <a:fillToRect l="50000" t="50000" r="50000" b="50000"/>
            </a:path>
          </a:gradFill>
          <a:ln w="12700">
            <a:solidFill>
              <a:schemeClr val="accent6">
                <a:lumMod val="75000"/>
              </a:schemeClr>
            </a:solidFill>
            <a:round/>
            <a:headEnd/>
            <a:tailEnd/>
          </a:ln>
          <a:effectLst/>
        </p:spPr>
        <p:txBody>
          <a:bodyPr wrap="none" anchor="ctr"/>
          <a:lstStyle/>
          <a:p>
            <a:pPr algn="ctr" fontAlgn="auto">
              <a:spcBef>
                <a:spcPts val="0"/>
              </a:spcBef>
              <a:spcAft>
                <a:spcPts val="0"/>
              </a:spcAft>
              <a:defRPr/>
            </a:pPr>
            <a:r>
              <a:rPr lang="en-US" sz="1700" dirty="0" err="1" smtClean="0">
                <a:solidFill>
                  <a:prstClr val="black"/>
                </a:solidFill>
                <a:latin typeface="+mj-lt"/>
                <a:ea typeface="Cambria Math" pitchFamily="18" charset="0"/>
              </a:rPr>
              <a:t>Var</a:t>
            </a:r>
            <a:r>
              <a:rPr lang="en-US" sz="1700" dirty="0" smtClean="0">
                <a:solidFill>
                  <a:prstClr val="black"/>
                </a:solidFill>
                <a:latin typeface="+mj-lt"/>
                <a:ea typeface="Cambria Math" pitchFamily="18" charset="0"/>
              </a:rPr>
              <a:t> 3</a:t>
            </a:r>
          </a:p>
        </p:txBody>
      </p:sp>
      <p:sp>
        <p:nvSpPr>
          <p:cNvPr id="35" name="Oval 34"/>
          <p:cNvSpPr/>
          <p:nvPr/>
        </p:nvSpPr>
        <p:spPr>
          <a:xfrm>
            <a:off x="4889941" y="2939401"/>
            <a:ext cx="971156" cy="1022704"/>
          </a:xfrm>
          <a:prstGeom prst="ellipse">
            <a:avLst/>
          </a:prstGeom>
          <a:gradFill rotWithShape="0">
            <a:gsLst>
              <a:gs pos="0">
                <a:schemeClr val="bg1">
                  <a:lumMod val="95000"/>
                </a:schemeClr>
              </a:gs>
              <a:gs pos="100000">
                <a:schemeClr val="accent6">
                  <a:lumMod val="60000"/>
                  <a:lumOff val="40000"/>
                </a:schemeClr>
              </a:gs>
            </a:gsLst>
            <a:path path="shape">
              <a:fillToRect l="50000" t="50000" r="50000" b="50000"/>
            </a:path>
          </a:gradFill>
          <a:ln w="12700">
            <a:solidFill>
              <a:schemeClr val="accent6">
                <a:lumMod val="75000"/>
              </a:schemeClr>
            </a:solidFill>
            <a:round/>
            <a:headEnd/>
            <a:tailEnd/>
          </a:ln>
          <a:effectLst/>
        </p:spPr>
        <p:txBody>
          <a:bodyPr wrap="none" anchor="ctr"/>
          <a:lstStyle/>
          <a:p>
            <a:pPr algn="ctr">
              <a:defRPr/>
            </a:pPr>
            <a:r>
              <a:rPr lang="en-US" sz="1700" dirty="0" err="1" smtClean="0">
                <a:solidFill>
                  <a:prstClr val="black"/>
                </a:solidFill>
                <a:latin typeface="+mj-lt"/>
                <a:ea typeface="Cambria Math" pitchFamily="18" charset="0"/>
              </a:rPr>
              <a:t>Var</a:t>
            </a:r>
            <a:r>
              <a:rPr lang="en-US" sz="1700" dirty="0" smtClean="0">
                <a:solidFill>
                  <a:prstClr val="black"/>
                </a:solidFill>
                <a:latin typeface="+mj-lt"/>
                <a:ea typeface="Cambria Math" pitchFamily="18" charset="0"/>
              </a:rPr>
              <a:t> 2</a:t>
            </a:r>
          </a:p>
        </p:txBody>
      </p:sp>
      <p:sp>
        <p:nvSpPr>
          <p:cNvPr id="36" name="Oval 35"/>
          <p:cNvSpPr/>
          <p:nvPr/>
        </p:nvSpPr>
        <p:spPr>
          <a:xfrm>
            <a:off x="7791847" y="2939401"/>
            <a:ext cx="971156" cy="1022704"/>
          </a:xfrm>
          <a:prstGeom prst="ellipse">
            <a:avLst/>
          </a:prstGeom>
          <a:gradFill rotWithShape="0">
            <a:gsLst>
              <a:gs pos="0">
                <a:schemeClr val="bg1">
                  <a:lumMod val="95000"/>
                </a:schemeClr>
              </a:gs>
              <a:gs pos="100000">
                <a:schemeClr val="accent6">
                  <a:lumMod val="60000"/>
                  <a:lumOff val="40000"/>
                </a:schemeClr>
              </a:gs>
            </a:gsLst>
            <a:path path="shape">
              <a:fillToRect l="50000" t="50000" r="50000" b="50000"/>
            </a:path>
          </a:gradFill>
          <a:ln w="12700">
            <a:solidFill>
              <a:schemeClr val="accent6">
                <a:lumMod val="75000"/>
              </a:schemeClr>
            </a:solidFill>
            <a:round/>
            <a:headEnd/>
            <a:tailEnd/>
          </a:ln>
          <a:effectLst/>
        </p:spPr>
        <p:txBody>
          <a:bodyPr wrap="none" anchor="ctr"/>
          <a:lstStyle/>
          <a:p>
            <a:pPr algn="ctr">
              <a:defRPr/>
            </a:pPr>
            <a:r>
              <a:rPr lang="en-US" sz="1700" dirty="0" err="1" smtClean="0">
                <a:solidFill>
                  <a:prstClr val="black"/>
                </a:solidFill>
                <a:latin typeface="+mj-lt"/>
                <a:ea typeface="Cambria Math" pitchFamily="18" charset="0"/>
              </a:rPr>
              <a:t>Var</a:t>
            </a:r>
            <a:r>
              <a:rPr lang="en-US" sz="1700" dirty="0" smtClean="0">
                <a:solidFill>
                  <a:prstClr val="black"/>
                </a:solidFill>
                <a:latin typeface="+mj-lt"/>
                <a:ea typeface="Cambria Math" pitchFamily="18" charset="0"/>
              </a:rPr>
              <a:t> 4</a:t>
            </a:r>
          </a:p>
        </p:txBody>
      </p:sp>
      <p:cxnSp>
        <p:nvCxnSpPr>
          <p:cNvPr id="37" name="Shape 19"/>
          <p:cNvCxnSpPr>
            <a:stCxn id="34" idx="7"/>
            <a:endCxn id="34" idx="6"/>
          </p:cNvCxnSpPr>
          <p:nvPr/>
        </p:nvCxnSpPr>
        <p:spPr>
          <a:xfrm rot="16200000" flipH="1">
            <a:off x="8511100" y="1304954"/>
            <a:ext cx="361581" cy="142222"/>
          </a:xfrm>
          <a:prstGeom prst="curvedConnector4">
            <a:avLst>
              <a:gd name="adj1" fmla="val -46232"/>
              <a:gd name="adj2" fmla="val 221936"/>
            </a:avLst>
          </a:prstGeom>
          <a:ln w="88900">
            <a:solidFill>
              <a:schemeClr val="accent2">
                <a:lumMod val="7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8" name="Shape 37"/>
          <p:cNvCxnSpPr>
            <a:stCxn id="36" idx="6"/>
            <a:endCxn id="36" idx="5"/>
          </p:cNvCxnSpPr>
          <p:nvPr/>
        </p:nvCxnSpPr>
        <p:spPr>
          <a:xfrm flipH="1">
            <a:off x="8620781" y="3450753"/>
            <a:ext cx="142222" cy="361581"/>
          </a:xfrm>
          <a:prstGeom prst="curvedConnector4">
            <a:avLst>
              <a:gd name="adj1" fmla="val -191614"/>
              <a:gd name="adj2" fmla="val 152645"/>
            </a:avLst>
          </a:prstGeom>
          <a:ln w="88900">
            <a:solidFill>
              <a:schemeClr val="accent2">
                <a:lumMod val="7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34" idx="4"/>
            <a:endCxn id="36" idx="0"/>
          </p:cNvCxnSpPr>
          <p:nvPr/>
        </p:nvCxnSpPr>
        <p:spPr>
          <a:xfrm rot="5400000">
            <a:off x="7841829" y="2503907"/>
            <a:ext cx="871193" cy="1205"/>
          </a:xfrm>
          <a:prstGeom prst="straightConnector1">
            <a:avLst/>
          </a:prstGeom>
          <a:ln w="63500" cmpd="sng">
            <a:solidFill>
              <a:schemeClr val="accent2">
                <a:lumMod val="75000"/>
              </a:schemeClr>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34" idx="2"/>
            <a:endCxn id="33" idx="6"/>
          </p:cNvCxnSpPr>
          <p:nvPr/>
        </p:nvCxnSpPr>
        <p:spPr>
          <a:xfrm rot="10800000">
            <a:off x="5861097" y="1556856"/>
            <a:ext cx="1930751" cy="1410"/>
          </a:xfrm>
          <a:prstGeom prst="straightConnector1">
            <a:avLst/>
          </a:prstGeom>
          <a:ln w="63500" cmpd="sng">
            <a:solidFill>
              <a:schemeClr val="accent2">
                <a:lumMod val="75000"/>
              </a:schemeClr>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41" name="Shape 40"/>
          <p:cNvCxnSpPr>
            <a:stCxn id="35" idx="2"/>
            <a:endCxn id="35" idx="3"/>
          </p:cNvCxnSpPr>
          <p:nvPr/>
        </p:nvCxnSpPr>
        <p:spPr>
          <a:xfrm rot="10800000" flipH="1" flipV="1">
            <a:off x="4889940" y="3450752"/>
            <a:ext cx="142222" cy="361581"/>
          </a:xfrm>
          <a:prstGeom prst="curvedConnector4">
            <a:avLst>
              <a:gd name="adj1" fmla="val -121936"/>
              <a:gd name="adj2" fmla="val 133404"/>
            </a:avLst>
          </a:prstGeom>
          <a:ln w="88900">
            <a:solidFill>
              <a:schemeClr val="accent2">
                <a:lumMod val="7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2" name="Shape 41"/>
          <p:cNvCxnSpPr>
            <a:stCxn id="33" idx="1"/>
            <a:endCxn id="33" idx="2"/>
          </p:cNvCxnSpPr>
          <p:nvPr/>
        </p:nvCxnSpPr>
        <p:spPr>
          <a:xfrm rot="16200000" flipH="1" flipV="1">
            <a:off x="4780261" y="1304954"/>
            <a:ext cx="361581" cy="142222"/>
          </a:xfrm>
          <a:prstGeom prst="curvedConnector4">
            <a:avLst>
              <a:gd name="adj1" fmla="val -30489"/>
              <a:gd name="adj2" fmla="val 221936"/>
            </a:avLst>
          </a:prstGeom>
          <a:ln w="88900">
            <a:solidFill>
              <a:schemeClr val="accent2">
                <a:lumMod val="7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51" name="Oval 50"/>
          <p:cNvSpPr/>
          <p:nvPr/>
        </p:nvSpPr>
        <p:spPr>
          <a:xfrm>
            <a:off x="6404481" y="3945871"/>
            <a:ext cx="971156" cy="1022704"/>
          </a:xfrm>
          <a:prstGeom prst="ellipse">
            <a:avLst/>
          </a:prstGeom>
          <a:gradFill rotWithShape="0">
            <a:gsLst>
              <a:gs pos="0">
                <a:schemeClr val="bg1">
                  <a:lumMod val="95000"/>
                </a:schemeClr>
              </a:gs>
              <a:gs pos="100000">
                <a:schemeClr val="accent6">
                  <a:lumMod val="60000"/>
                  <a:lumOff val="40000"/>
                </a:schemeClr>
              </a:gs>
            </a:gsLst>
            <a:path path="shape">
              <a:fillToRect l="50000" t="50000" r="50000" b="50000"/>
            </a:path>
          </a:gradFill>
          <a:ln w="12700">
            <a:solidFill>
              <a:schemeClr val="accent6">
                <a:lumMod val="75000"/>
              </a:schemeClr>
            </a:solidFill>
            <a:round/>
            <a:headEnd/>
            <a:tailEnd/>
          </a:ln>
          <a:effectLst/>
        </p:spPr>
        <p:txBody>
          <a:bodyPr wrap="none" anchor="ctr"/>
          <a:lstStyle/>
          <a:p>
            <a:pPr algn="ctr" fontAlgn="auto">
              <a:spcBef>
                <a:spcPts val="0"/>
              </a:spcBef>
              <a:spcAft>
                <a:spcPts val="0"/>
              </a:spcAft>
              <a:defRPr/>
            </a:pPr>
            <a:r>
              <a:rPr lang="en-US" sz="1700" dirty="0" err="1" smtClean="0">
                <a:solidFill>
                  <a:prstClr val="black"/>
                </a:solidFill>
                <a:latin typeface="+mj-lt"/>
                <a:ea typeface="Cambria Math" pitchFamily="18" charset="0"/>
              </a:rPr>
              <a:t>Var</a:t>
            </a:r>
            <a:r>
              <a:rPr lang="en-US" sz="1700" dirty="0" smtClean="0">
                <a:solidFill>
                  <a:prstClr val="black"/>
                </a:solidFill>
                <a:latin typeface="+mj-lt"/>
                <a:ea typeface="Cambria Math" pitchFamily="18" charset="0"/>
              </a:rPr>
              <a:t> 5</a:t>
            </a:r>
          </a:p>
        </p:txBody>
      </p:sp>
      <p:cxnSp>
        <p:nvCxnSpPr>
          <p:cNvPr id="52" name="Shape 36"/>
          <p:cNvCxnSpPr/>
          <p:nvPr/>
        </p:nvCxnSpPr>
        <p:spPr>
          <a:xfrm rot="5400000" flipH="1">
            <a:off x="6643496" y="4736506"/>
            <a:ext cx="149771" cy="343356"/>
          </a:xfrm>
          <a:prstGeom prst="curvedConnector3">
            <a:avLst>
              <a:gd name="adj1" fmla="val -158713"/>
            </a:avLst>
          </a:prstGeom>
          <a:ln w="88900">
            <a:solidFill>
              <a:schemeClr val="accent2">
                <a:lumMod val="7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rot="16200000" flipH="1">
            <a:off x="6359399" y="1290672"/>
            <a:ext cx="1156242" cy="2292639"/>
          </a:xfrm>
          <a:prstGeom prst="straightConnector1">
            <a:avLst/>
          </a:prstGeom>
          <a:ln w="63500">
            <a:solidFill>
              <a:schemeClr val="accent2">
                <a:lumMod val="7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endCxn id="35" idx="4"/>
          </p:cNvCxnSpPr>
          <p:nvPr/>
        </p:nvCxnSpPr>
        <p:spPr>
          <a:xfrm rot="5400000" flipH="1" flipV="1">
            <a:off x="5165098" y="4149403"/>
            <a:ext cx="397718" cy="23123"/>
          </a:xfrm>
          <a:prstGeom prst="straightConnector1">
            <a:avLst/>
          </a:prstGeom>
          <a:ln w="63500">
            <a:solidFill>
              <a:schemeClr val="accent2">
                <a:lumMod val="75000"/>
              </a:schemeClr>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35" idx="5"/>
            <a:endCxn id="51" idx="1"/>
          </p:cNvCxnSpPr>
          <p:nvPr/>
        </p:nvCxnSpPr>
        <p:spPr>
          <a:xfrm rot="16200000" flipH="1">
            <a:off x="5991135" y="3540073"/>
            <a:ext cx="283308" cy="827830"/>
          </a:xfrm>
          <a:prstGeom prst="straightConnector1">
            <a:avLst/>
          </a:prstGeom>
          <a:ln w="63500">
            <a:solidFill>
              <a:schemeClr val="accent2">
                <a:lumMod val="75000"/>
              </a:schemeClr>
            </a:solidFill>
            <a:prstDash val="sysDot"/>
            <a:tailEnd type="diamond"/>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34" idx="3"/>
            <a:endCxn id="51" idx="0"/>
          </p:cNvCxnSpPr>
          <p:nvPr/>
        </p:nvCxnSpPr>
        <p:spPr>
          <a:xfrm rot="5400000">
            <a:off x="6398348" y="2410150"/>
            <a:ext cx="2027434" cy="1044010"/>
          </a:xfrm>
          <a:prstGeom prst="straightConnector1">
            <a:avLst/>
          </a:prstGeom>
          <a:ln w="63500" cmpd="sng">
            <a:solidFill>
              <a:schemeClr val="accent2">
                <a:lumMod val="75000"/>
              </a:schemeClr>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0" y="773668"/>
            <a:ext cx="4419600" cy="369332"/>
          </a:xfrm>
          <a:prstGeom prst="rect">
            <a:avLst/>
          </a:prstGeom>
          <a:noFill/>
        </p:spPr>
        <p:txBody>
          <a:bodyPr wrap="square" rtlCol="0">
            <a:spAutoFit/>
          </a:bodyPr>
          <a:lstStyle/>
          <a:p>
            <a:pPr algn="ctr"/>
            <a:r>
              <a:rPr lang="en-US" dirty="0" smtClean="0">
                <a:latin typeface="Tw Cen MT" pitchFamily="34" charset="0"/>
              </a:rPr>
              <a:t>Subgroup1</a:t>
            </a:r>
            <a:endParaRPr lang="en-US" dirty="0">
              <a:latin typeface="Tw Cen MT" pitchFamily="34" charset="0"/>
            </a:endParaRPr>
          </a:p>
        </p:txBody>
      </p:sp>
      <p:sp>
        <p:nvSpPr>
          <p:cNvPr id="82" name="TextBox 81"/>
          <p:cNvSpPr txBox="1"/>
          <p:nvPr/>
        </p:nvSpPr>
        <p:spPr>
          <a:xfrm>
            <a:off x="4724400" y="697468"/>
            <a:ext cx="4267200" cy="369332"/>
          </a:xfrm>
          <a:prstGeom prst="rect">
            <a:avLst/>
          </a:prstGeom>
          <a:noFill/>
        </p:spPr>
        <p:txBody>
          <a:bodyPr wrap="square" rtlCol="0">
            <a:spAutoFit/>
          </a:bodyPr>
          <a:lstStyle/>
          <a:p>
            <a:pPr algn="ctr"/>
            <a:r>
              <a:rPr lang="en-US" dirty="0" smtClean="0">
                <a:latin typeface="Tw Cen MT" pitchFamily="34" charset="0"/>
              </a:rPr>
              <a:t>Subgroup 2</a:t>
            </a:r>
            <a:endParaRPr lang="en-US" dirty="0">
              <a:latin typeface="Tw Cen MT" pitchFamily="34" charset="0"/>
            </a:endParaRPr>
          </a:p>
        </p:txBody>
      </p:sp>
      <p:sp>
        <p:nvSpPr>
          <p:cNvPr id="59" name="TextBox 58"/>
          <p:cNvSpPr txBox="1"/>
          <p:nvPr/>
        </p:nvSpPr>
        <p:spPr>
          <a:xfrm>
            <a:off x="0" y="621268"/>
            <a:ext cx="9144000" cy="369332"/>
          </a:xfrm>
          <a:prstGeom prst="rect">
            <a:avLst/>
          </a:prstGeom>
          <a:noFill/>
        </p:spPr>
        <p:txBody>
          <a:bodyPr wrap="square" rtlCol="0">
            <a:spAutoFit/>
          </a:bodyPr>
          <a:lstStyle/>
          <a:p>
            <a:pPr algn="ctr"/>
            <a:r>
              <a:rPr lang="en-US" dirty="0" smtClean="0">
                <a:latin typeface="Tw Cen MT" pitchFamily="34" charset="0"/>
              </a:rPr>
              <a:t>Group</a:t>
            </a:r>
            <a:endParaRPr lang="en-US" dirty="0">
              <a:latin typeface="Tw Cen MT" pitchFamily="34" charset="0"/>
            </a:endParaRPr>
          </a:p>
        </p:txBody>
      </p:sp>
      <p:sp>
        <p:nvSpPr>
          <p:cNvPr id="61" name="Title 1"/>
          <p:cNvSpPr>
            <a:spLocks noGrp="1"/>
          </p:cNvSpPr>
          <p:nvPr>
            <p:ph type="title"/>
          </p:nvPr>
        </p:nvSpPr>
        <p:spPr>
          <a:xfrm>
            <a:off x="457200" y="-228600"/>
            <a:ext cx="8229600" cy="1143000"/>
          </a:xfrm>
        </p:spPr>
        <p:txBody>
          <a:bodyPr>
            <a:normAutofit/>
          </a:bodyPr>
          <a:lstStyle/>
          <a:p>
            <a:r>
              <a:rPr lang="en-US" sz="3000" dirty="0" smtClean="0"/>
              <a:t>True Group Structure</a:t>
            </a:r>
            <a:endParaRPr lang="en-US" sz="3000" dirty="0"/>
          </a:p>
        </p:txBody>
      </p:sp>
      <p:sp>
        <p:nvSpPr>
          <p:cNvPr id="62" name="Rectangle 61"/>
          <p:cNvSpPr/>
          <p:nvPr/>
        </p:nvSpPr>
        <p:spPr>
          <a:xfrm>
            <a:off x="0" y="5361980"/>
            <a:ext cx="9144000" cy="971550"/>
          </a:xfrm>
          <a:prstGeom prst="rect">
            <a:avLst/>
          </a:prstGeom>
          <a:solidFill>
            <a:schemeClr val="accent5">
              <a:lumMod val="60000"/>
              <a:lumOff val="4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w Cen MT" pitchFamily="34" charset="0"/>
            </a:endParaRPr>
          </a:p>
        </p:txBody>
      </p:sp>
      <p:sp>
        <p:nvSpPr>
          <p:cNvPr id="66" name="TextBox 65"/>
          <p:cNvSpPr txBox="1">
            <a:spLocks noChangeArrowheads="1"/>
          </p:cNvSpPr>
          <p:nvPr/>
        </p:nvSpPr>
        <p:spPr bwMode="auto">
          <a:xfrm>
            <a:off x="0" y="5334000"/>
            <a:ext cx="9144000" cy="923330"/>
          </a:xfrm>
          <a:prstGeom prst="rect">
            <a:avLst/>
          </a:prstGeom>
          <a:noFill/>
          <a:ln w="9525">
            <a:noFill/>
            <a:miter lim="800000"/>
            <a:headEnd/>
            <a:tailEnd/>
          </a:ln>
        </p:spPr>
        <p:txBody>
          <a:bodyPr wrap="square">
            <a:spAutoFit/>
          </a:bodyPr>
          <a:lstStyle/>
          <a:p>
            <a:pPr fontAlgn="auto">
              <a:spcBef>
                <a:spcPts val="0"/>
              </a:spcBef>
              <a:spcAft>
                <a:spcPts val="0"/>
              </a:spcAft>
            </a:pPr>
            <a:r>
              <a:rPr lang="en-US" u="sng" dirty="0">
                <a:solidFill>
                  <a:prstClr val="black"/>
                </a:solidFill>
                <a:latin typeface="Tw Cen MT" pitchFamily="34" charset="0"/>
              </a:rPr>
              <a:t>Legend</a:t>
            </a:r>
            <a:r>
              <a:rPr lang="en-US" u="sng" dirty="0" smtClean="0">
                <a:solidFill>
                  <a:prstClr val="black"/>
                </a:solidFill>
                <a:latin typeface="Tw Cen MT" pitchFamily="34" charset="0"/>
              </a:rPr>
              <a:t>:</a:t>
            </a:r>
            <a:r>
              <a:rPr lang="en-US" dirty="0" smtClean="0">
                <a:solidFill>
                  <a:prstClr val="black"/>
                </a:solidFill>
                <a:latin typeface="Tw Cen MT" pitchFamily="34" charset="0"/>
              </a:rPr>
              <a:t>   Line width corresponds to freq. 	False Positive		Group (100%)</a:t>
            </a:r>
            <a:endParaRPr lang="en-US" u="sng" dirty="0">
              <a:solidFill>
                <a:prstClr val="black"/>
              </a:solidFill>
              <a:latin typeface="Tw Cen MT" pitchFamily="34" charset="0"/>
            </a:endParaRPr>
          </a:p>
          <a:p>
            <a:pPr fontAlgn="auto">
              <a:spcBef>
                <a:spcPts val="0"/>
              </a:spcBef>
              <a:spcAft>
                <a:spcPts val="0"/>
              </a:spcAft>
            </a:pPr>
            <a:r>
              <a:rPr lang="en-US" dirty="0">
                <a:solidFill>
                  <a:prstClr val="black"/>
                </a:solidFill>
                <a:latin typeface="Tw Cen MT" pitchFamily="34" charset="0"/>
              </a:rPr>
              <a:t> </a:t>
            </a:r>
            <a:r>
              <a:rPr lang="en-US" dirty="0" smtClean="0">
                <a:solidFill>
                  <a:prstClr val="black"/>
                </a:solidFill>
                <a:latin typeface="Tw Cen MT" pitchFamily="34" charset="0"/>
              </a:rPr>
              <a:t>       	Contemp. Effects    	  	        	Lagged Effects		Subgroup1        	Direct Input Effects 			Bilinear Effects		Subgroup 2</a:t>
            </a:r>
          </a:p>
        </p:txBody>
      </p:sp>
      <p:cxnSp>
        <p:nvCxnSpPr>
          <p:cNvPr id="69" name="Straight Arrow Connector 68"/>
          <p:cNvCxnSpPr/>
          <p:nvPr/>
        </p:nvCxnSpPr>
        <p:spPr>
          <a:xfrm rot="10800000">
            <a:off x="3886200" y="5800130"/>
            <a:ext cx="685799" cy="1588"/>
          </a:xfrm>
          <a:prstGeom prst="straightConnector1">
            <a:avLst/>
          </a:prstGeom>
          <a:ln w="635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rot="10800000">
            <a:off x="304802" y="5800130"/>
            <a:ext cx="533399" cy="1588"/>
          </a:xfrm>
          <a:prstGeom prst="straightConnector1">
            <a:avLst/>
          </a:prstGeom>
          <a:ln w="63500" cmpd="sng">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rot="10800000">
            <a:off x="381000" y="6104930"/>
            <a:ext cx="457200" cy="1588"/>
          </a:xfrm>
          <a:prstGeom prst="straightConnector1">
            <a:avLst/>
          </a:prstGeom>
          <a:ln w="63500">
            <a:solidFill>
              <a:schemeClr val="tx1"/>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rot="10800000">
            <a:off x="4038601" y="6104930"/>
            <a:ext cx="457200" cy="1588"/>
          </a:xfrm>
          <a:prstGeom prst="straightConnector1">
            <a:avLst/>
          </a:prstGeom>
          <a:ln w="63500">
            <a:solidFill>
              <a:schemeClr val="tx1"/>
            </a:solidFill>
            <a:prstDash val="sysDot"/>
            <a:tailEnd type="diamond"/>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6781800" y="6104930"/>
            <a:ext cx="457200" cy="0"/>
          </a:xfrm>
          <a:prstGeom prst="line">
            <a:avLst/>
          </a:prstGeom>
          <a:ln w="63500" cmpd="sng">
            <a:solidFill>
              <a:schemeClr val="accent2">
                <a:lumMod val="75000"/>
              </a:schemeClr>
            </a:solidFill>
            <a:prstDash val="solid"/>
            <a:tailEnd type="none"/>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6781800" y="5800130"/>
            <a:ext cx="457200" cy="0"/>
          </a:xfrm>
          <a:prstGeom prst="line">
            <a:avLst/>
          </a:prstGeom>
          <a:ln w="476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6781800" y="5562600"/>
            <a:ext cx="457200" cy="0"/>
          </a:xfrm>
          <a:prstGeom prst="line">
            <a:avLst/>
          </a:prstGeom>
          <a:ln w="63500" cmpd="sng">
            <a:solidFill>
              <a:srgbClr val="7030A0"/>
            </a:solidFill>
            <a:prstDash val="solid"/>
            <a:tailEnd type="none"/>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4038601" y="5562600"/>
            <a:ext cx="457200" cy="0"/>
          </a:xfrm>
          <a:prstGeom prst="line">
            <a:avLst/>
          </a:prstGeom>
          <a:ln w="63500" cap="rnd" cmpd="sng">
            <a:solidFill>
              <a:schemeClr val="accent4">
                <a:lumMod val="75000"/>
              </a:schemeClr>
            </a:solidFill>
            <a:prstDash val="solid"/>
            <a:round/>
            <a:tailEnd type="none"/>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0" y="6412468"/>
            <a:ext cx="4419600" cy="369332"/>
          </a:xfrm>
          <a:prstGeom prst="rect">
            <a:avLst/>
          </a:prstGeom>
          <a:noFill/>
        </p:spPr>
        <p:txBody>
          <a:bodyPr wrap="square" rtlCol="0">
            <a:spAutoFit/>
          </a:bodyPr>
          <a:lstStyle/>
          <a:p>
            <a:r>
              <a:rPr lang="en-US" dirty="0" smtClean="0">
                <a:solidFill>
                  <a:schemeClr val="bg1"/>
                </a:solidFill>
              </a:rPr>
              <a:t>Gates &amp; </a:t>
            </a:r>
            <a:r>
              <a:rPr lang="en-US" dirty="0" err="1" smtClean="0">
                <a:solidFill>
                  <a:schemeClr val="bg1"/>
                </a:solidFill>
              </a:rPr>
              <a:t>Molenaar</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val="36637783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0" nodeType="clickEffect">
                                  <p:stCondLst>
                                    <p:cond delay="0"/>
                                  </p:stCondLst>
                                  <p:childTnLst>
                                    <p:animMotion origin="layout" path="M 0 0  L -0.25 0  E" pathEditMode="relative" ptsTypes="">
                                      <p:cBhvr>
                                        <p:cTn id="6" dur="2000" fill="hold"/>
                                        <p:tgtEl>
                                          <p:spTgt spid="33"/>
                                        </p:tgtEl>
                                        <p:attrNameLst>
                                          <p:attrName>ppt_x</p:attrName>
                                          <p:attrName>ppt_y</p:attrName>
                                        </p:attrNameLst>
                                      </p:cBhvr>
                                    </p:animMotion>
                                  </p:childTnLst>
                                </p:cTn>
                              </p:par>
                              <p:par>
                                <p:cTn id="7" presetID="35" presetClass="path" presetSubtype="0" accel="50000" decel="50000" fill="hold" grpId="0" nodeType="withEffect">
                                  <p:stCondLst>
                                    <p:cond delay="0"/>
                                  </p:stCondLst>
                                  <p:childTnLst>
                                    <p:animMotion origin="layout" path="M 0 0  L -0.25 0  E" pathEditMode="relative" ptsTypes="">
                                      <p:cBhvr>
                                        <p:cTn id="8" dur="2000" fill="hold"/>
                                        <p:tgtEl>
                                          <p:spTgt spid="35"/>
                                        </p:tgtEl>
                                        <p:attrNameLst>
                                          <p:attrName>ppt_x</p:attrName>
                                          <p:attrName>ppt_y</p:attrName>
                                        </p:attrNameLst>
                                      </p:cBhvr>
                                    </p:animMotion>
                                  </p:childTnLst>
                                </p:cTn>
                              </p:par>
                              <p:par>
                                <p:cTn id="9" presetID="35" presetClass="path" presetSubtype="0" accel="50000" decel="50000" fill="hold" grpId="0" nodeType="withEffect">
                                  <p:stCondLst>
                                    <p:cond delay="0"/>
                                  </p:stCondLst>
                                  <p:childTnLst>
                                    <p:animMotion origin="layout" path="M 0 0  L -0.25 0  E" pathEditMode="relative" ptsTypes="">
                                      <p:cBhvr>
                                        <p:cTn id="10" dur="2000" fill="hold"/>
                                        <p:tgtEl>
                                          <p:spTgt spid="36"/>
                                        </p:tgtEl>
                                        <p:attrNameLst>
                                          <p:attrName>ppt_x</p:attrName>
                                          <p:attrName>ppt_y</p:attrName>
                                        </p:attrNameLst>
                                      </p:cBhvr>
                                    </p:animMotion>
                                  </p:childTnLst>
                                </p:cTn>
                              </p:par>
                              <p:par>
                                <p:cTn id="11" presetID="35" presetClass="path" presetSubtype="0" accel="50000" decel="50000" fill="hold" nodeType="withEffect">
                                  <p:stCondLst>
                                    <p:cond delay="0"/>
                                  </p:stCondLst>
                                  <p:childTnLst>
                                    <p:animMotion origin="layout" path="M 0 0  L -0.25 0  E" pathEditMode="relative" ptsTypes="">
                                      <p:cBhvr>
                                        <p:cTn id="12" dur="2000" fill="hold"/>
                                        <p:tgtEl>
                                          <p:spTgt spid="37"/>
                                        </p:tgtEl>
                                        <p:attrNameLst>
                                          <p:attrName>ppt_x</p:attrName>
                                          <p:attrName>ppt_y</p:attrName>
                                        </p:attrNameLst>
                                      </p:cBhvr>
                                    </p:animMotion>
                                  </p:childTnLst>
                                </p:cTn>
                              </p:par>
                              <p:par>
                                <p:cTn id="13" presetID="35" presetClass="path" presetSubtype="0" accel="50000" decel="50000" fill="hold" nodeType="withEffect">
                                  <p:stCondLst>
                                    <p:cond delay="0"/>
                                  </p:stCondLst>
                                  <p:childTnLst>
                                    <p:animMotion origin="layout" path="M 0 0  L -0.25 0  E" pathEditMode="relative" ptsTypes="">
                                      <p:cBhvr>
                                        <p:cTn id="14" dur="2000" fill="hold"/>
                                        <p:tgtEl>
                                          <p:spTgt spid="38"/>
                                        </p:tgtEl>
                                        <p:attrNameLst>
                                          <p:attrName>ppt_x</p:attrName>
                                          <p:attrName>ppt_y</p:attrName>
                                        </p:attrNameLst>
                                      </p:cBhvr>
                                    </p:animMotion>
                                  </p:childTnLst>
                                </p:cTn>
                              </p:par>
                              <p:par>
                                <p:cTn id="15" presetID="35" presetClass="path" presetSubtype="0" accel="50000" decel="50000" fill="hold" nodeType="withEffect">
                                  <p:stCondLst>
                                    <p:cond delay="0"/>
                                  </p:stCondLst>
                                  <p:childTnLst>
                                    <p:animMotion origin="layout" path="M 0 0  L -0.25 0  E" pathEditMode="relative" ptsTypes="">
                                      <p:cBhvr>
                                        <p:cTn id="16" dur="2000" fill="hold"/>
                                        <p:tgtEl>
                                          <p:spTgt spid="39"/>
                                        </p:tgtEl>
                                        <p:attrNameLst>
                                          <p:attrName>ppt_x</p:attrName>
                                          <p:attrName>ppt_y</p:attrName>
                                        </p:attrNameLst>
                                      </p:cBhvr>
                                    </p:animMotion>
                                  </p:childTnLst>
                                </p:cTn>
                              </p:par>
                              <p:par>
                                <p:cTn id="17" presetID="35" presetClass="path" presetSubtype="0" accel="50000" decel="50000" fill="hold" nodeType="withEffect">
                                  <p:stCondLst>
                                    <p:cond delay="0"/>
                                  </p:stCondLst>
                                  <p:childTnLst>
                                    <p:animMotion origin="layout" path="M 0 0  L -0.25 0  E" pathEditMode="relative" ptsTypes="">
                                      <p:cBhvr>
                                        <p:cTn id="18" dur="2000" fill="hold"/>
                                        <p:tgtEl>
                                          <p:spTgt spid="40"/>
                                        </p:tgtEl>
                                        <p:attrNameLst>
                                          <p:attrName>ppt_x</p:attrName>
                                          <p:attrName>ppt_y</p:attrName>
                                        </p:attrNameLst>
                                      </p:cBhvr>
                                    </p:animMotion>
                                  </p:childTnLst>
                                </p:cTn>
                              </p:par>
                              <p:par>
                                <p:cTn id="19" presetID="35" presetClass="path" presetSubtype="0" accel="50000" decel="50000" fill="hold" nodeType="withEffect">
                                  <p:stCondLst>
                                    <p:cond delay="0"/>
                                  </p:stCondLst>
                                  <p:childTnLst>
                                    <p:animMotion origin="layout" path="M 0 0  L -0.25 0  E" pathEditMode="relative" ptsTypes="">
                                      <p:cBhvr>
                                        <p:cTn id="20" dur="2000" fill="hold"/>
                                        <p:tgtEl>
                                          <p:spTgt spid="41"/>
                                        </p:tgtEl>
                                        <p:attrNameLst>
                                          <p:attrName>ppt_x</p:attrName>
                                          <p:attrName>ppt_y</p:attrName>
                                        </p:attrNameLst>
                                      </p:cBhvr>
                                    </p:animMotion>
                                  </p:childTnLst>
                                </p:cTn>
                              </p:par>
                              <p:par>
                                <p:cTn id="21" presetID="35" presetClass="path" presetSubtype="0" accel="50000" decel="50000" fill="hold" nodeType="withEffect">
                                  <p:stCondLst>
                                    <p:cond delay="0"/>
                                  </p:stCondLst>
                                  <p:childTnLst>
                                    <p:animMotion origin="layout" path="M 0 0  L -0.25 0  E" pathEditMode="relative" ptsTypes="">
                                      <p:cBhvr>
                                        <p:cTn id="22" dur="2000" fill="hold"/>
                                        <p:tgtEl>
                                          <p:spTgt spid="42"/>
                                        </p:tgtEl>
                                        <p:attrNameLst>
                                          <p:attrName>ppt_x</p:attrName>
                                          <p:attrName>ppt_y</p:attrName>
                                        </p:attrNameLst>
                                      </p:cBhvr>
                                    </p:animMotion>
                                  </p:childTnLst>
                                </p:cTn>
                              </p:par>
                              <p:par>
                                <p:cTn id="23" presetID="35" presetClass="path" presetSubtype="0" accel="50000" decel="50000" fill="hold" grpId="0" nodeType="withEffect">
                                  <p:stCondLst>
                                    <p:cond delay="0"/>
                                  </p:stCondLst>
                                  <p:childTnLst>
                                    <p:animMotion origin="layout" path="M 0 0  L -0.25 0  E" pathEditMode="relative" ptsTypes="">
                                      <p:cBhvr>
                                        <p:cTn id="24" dur="2000" fill="hold"/>
                                        <p:tgtEl>
                                          <p:spTgt spid="51"/>
                                        </p:tgtEl>
                                        <p:attrNameLst>
                                          <p:attrName>ppt_x</p:attrName>
                                          <p:attrName>ppt_y</p:attrName>
                                        </p:attrNameLst>
                                      </p:cBhvr>
                                    </p:animMotion>
                                  </p:childTnLst>
                                </p:cTn>
                              </p:par>
                              <p:par>
                                <p:cTn id="25" presetID="35" presetClass="path" presetSubtype="0" accel="50000" decel="50000" fill="hold" nodeType="withEffect">
                                  <p:stCondLst>
                                    <p:cond delay="0"/>
                                  </p:stCondLst>
                                  <p:childTnLst>
                                    <p:animMotion origin="layout" path="M 0 0  L -0.25 0  E" pathEditMode="relative" ptsTypes="">
                                      <p:cBhvr>
                                        <p:cTn id="26" dur="2000" fill="hold"/>
                                        <p:tgtEl>
                                          <p:spTgt spid="52"/>
                                        </p:tgtEl>
                                        <p:attrNameLst>
                                          <p:attrName>ppt_x</p:attrName>
                                          <p:attrName>ppt_y</p:attrName>
                                        </p:attrNameLst>
                                      </p:cBhvr>
                                    </p:animMotion>
                                  </p:childTnLst>
                                </p:cTn>
                              </p:par>
                              <p:par>
                                <p:cTn id="27" presetID="35" presetClass="path" presetSubtype="0" accel="50000" decel="50000" fill="hold" nodeType="withEffect">
                                  <p:stCondLst>
                                    <p:cond delay="0"/>
                                  </p:stCondLst>
                                  <p:childTnLst>
                                    <p:animMotion origin="layout" path="M 0 0  L -0.25 0  E" pathEditMode="relative" ptsTypes="">
                                      <p:cBhvr>
                                        <p:cTn id="28" dur="2000" fill="hold"/>
                                        <p:tgtEl>
                                          <p:spTgt spid="53"/>
                                        </p:tgtEl>
                                        <p:attrNameLst>
                                          <p:attrName>ppt_x</p:attrName>
                                          <p:attrName>ppt_y</p:attrName>
                                        </p:attrNameLst>
                                      </p:cBhvr>
                                    </p:animMotion>
                                  </p:childTnLst>
                                </p:cTn>
                              </p:par>
                              <p:par>
                                <p:cTn id="29" presetID="35" presetClass="path" presetSubtype="0" accel="50000" decel="50000" fill="hold" nodeType="withEffect">
                                  <p:stCondLst>
                                    <p:cond delay="0"/>
                                  </p:stCondLst>
                                  <p:childTnLst>
                                    <p:animMotion origin="layout" path="M 0 0  L -0.25 0  E" pathEditMode="relative" ptsTypes="">
                                      <p:cBhvr>
                                        <p:cTn id="30" dur="2000" fill="hold"/>
                                        <p:tgtEl>
                                          <p:spTgt spid="55"/>
                                        </p:tgtEl>
                                        <p:attrNameLst>
                                          <p:attrName>ppt_x</p:attrName>
                                          <p:attrName>ppt_y</p:attrName>
                                        </p:attrNameLst>
                                      </p:cBhvr>
                                    </p:animMotion>
                                  </p:childTnLst>
                                </p:cTn>
                              </p:par>
                              <p:par>
                                <p:cTn id="31" presetID="35" presetClass="path" presetSubtype="0" accel="50000" decel="50000" fill="hold" nodeType="withEffect">
                                  <p:stCondLst>
                                    <p:cond delay="0"/>
                                  </p:stCondLst>
                                  <p:childTnLst>
                                    <p:animMotion origin="layout" path="M 0 0  L -0.25 0  E" pathEditMode="relative" ptsTypes="">
                                      <p:cBhvr>
                                        <p:cTn id="32" dur="2000" fill="hold"/>
                                        <p:tgtEl>
                                          <p:spTgt spid="56"/>
                                        </p:tgtEl>
                                        <p:attrNameLst>
                                          <p:attrName>ppt_x</p:attrName>
                                          <p:attrName>ppt_y</p:attrName>
                                        </p:attrNameLst>
                                      </p:cBhvr>
                                    </p:animMotion>
                                  </p:childTnLst>
                                </p:cTn>
                              </p:par>
                              <p:par>
                                <p:cTn id="33" presetID="35" presetClass="path" presetSubtype="0" accel="50000" decel="50000" fill="hold" nodeType="withEffect">
                                  <p:stCondLst>
                                    <p:cond delay="0"/>
                                  </p:stCondLst>
                                  <p:childTnLst>
                                    <p:animMotion origin="layout" path="M 0 0  L -0.25 0  E" pathEditMode="relative" ptsTypes="">
                                      <p:cBhvr>
                                        <p:cTn id="34" dur="2000" fill="hold"/>
                                        <p:tgtEl>
                                          <p:spTgt spid="57"/>
                                        </p:tgtEl>
                                        <p:attrNameLst>
                                          <p:attrName>ppt_x</p:attrName>
                                          <p:attrName>ppt_y</p:attrName>
                                        </p:attrNameLst>
                                      </p:cBhvr>
                                    </p:animMotion>
                                  </p:childTnLst>
                                </p:cTn>
                              </p:par>
                              <p:par>
                                <p:cTn id="35" presetID="35" presetClass="path" presetSubtype="0" accel="50000" decel="50000" fill="hold" grpId="0" nodeType="withEffect">
                                  <p:stCondLst>
                                    <p:cond delay="0"/>
                                  </p:stCondLst>
                                  <p:childTnLst>
                                    <p:animMotion origin="layout" path="M 0 0  L -0.25 0  E" pathEditMode="relative" ptsTypes="">
                                      <p:cBhvr>
                                        <p:cTn id="36" dur="2000" fill="hold"/>
                                        <p:tgtEl>
                                          <p:spTgt spid="82"/>
                                        </p:tgtEl>
                                        <p:attrNameLst>
                                          <p:attrName>ppt_x</p:attrName>
                                          <p:attrName>ppt_y</p:attrName>
                                        </p:attrNameLst>
                                      </p:cBhvr>
                                    </p:animMotion>
                                  </p:childTnLst>
                                </p:cTn>
                              </p:par>
                              <p:par>
                                <p:cTn id="37" presetID="63" presetClass="path" presetSubtype="0" accel="50000" decel="50000" fill="hold" grpId="0" nodeType="withEffect">
                                  <p:stCondLst>
                                    <p:cond delay="0"/>
                                  </p:stCondLst>
                                  <p:childTnLst>
                                    <p:animMotion origin="layout" path="M 0 0  L 0.25 0  E" pathEditMode="relative" ptsTypes="">
                                      <p:cBhvr>
                                        <p:cTn id="38" dur="2000" fill="hold"/>
                                        <p:tgtEl>
                                          <p:spTgt spid="7"/>
                                        </p:tgtEl>
                                        <p:attrNameLst>
                                          <p:attrName>ppt_x</p:attrName>
                                          <p:attrName>ppt_y</p:attrName>
                                        </p:attrNameLst>
                                      </p:cBhvr>
                                    </p:animMotion>
                                  </p:childTnLst>
                                </p:cTn>
                              </p:par>
                              <p:par>
                                <p:cTn id="39" presetID="63" presetClass="path" presetSubtype="0" accel="50000" decel="50000" fill="hold" grpId="0" nodeType="withEffect">
                                  <p:stCondLst>
                                    <p:cond delay="0"/>
                                  </p:stCondLst>
                                  <p:childTnLst>
                                    <p:animMotion origin="layout" path="M 0 0  L 0.25 0  E" pathEditMode="relative" ptsTypes="">
                                      <p:cBhvr>
                                        <p:cTn id="40" dur="2000" fill="hold"/>
                                        <p:tgtEl>
                                          <p:spTgt spid="8"/>
                                        </p:tgtEl>
                                        <p:attrNameLst>
                                          <p:attrName>ppt_x</p:attrName>
                                          <p:attrName>ppt_y</p:attrName>
                                        </p:attrNameLst>
                                      </p:cBhvr>
                                    </p:animMotion>
                                  </p:childTnLst>
                                </p:cTn>
                              </p:par>
                              <p:par>
                                <p:cTn id="41" presetID="63" presetClass="path" presetSubtype="0" accel="50000" decel="50000" fill="hold" grpId="0" nodeType="withEffect">
                                  <p:stCondLst>
                                    <p:cond delay="0"/>
                                  </p:stCondLst>
                                  <p:childTnLst>
                                    <p:animMotion origin="layout" path="M 0 0  L 0.25 0  E" pathEditMode="relative" ptsTypes="">
                                      <p:cBhvr>
                                        <p:cTn id="42" dur="2000" fill="hold"/>
                                        <p:tgtEl>
                                          <p:spTgt spid="9"/>
                                        </p:tgtEl>
                                        <p:attrNameLst>
                                          <p:attrName>ppt_x</p:attrName>
                                          <p:attrName>ppt_y</p:attrName>
                                        </p:attrNameLst>
                                      </p:cBhvr>
                                    </p:animMotion>
                                  </p:childTnLst>
                                </p:cTn>
                              </p:par>
                              <p:par>
                                <p:cTn id="43" presetID="63" presetClass="path" presetSubtype="0" accel="50000" decel="50000" fill="hold" nodeType="withEffect">
                                  <p:stCondLst>
                                    <p:cond delay="0"/>
                                  </p:stCondLst>
                                  <p:childTnLst>
                                    <p:animMotion origin="layout" path="M 0 0  L 0.25 0  E" pathEditMode="relative" ptsTypes="">
                                      <p:cBhvr>
                                        <p:cTn id="44" dur="2000" fill="hold"/>
                                        <p:tgtEl>
                                          <p:spTgt spid="10"/>
                                        </p:tgtEl>
                                        <p:attrNameLst>
                                          <p:attrName>ppt_x</p:attrName>
                                          <p:attrName>ppt_y</p:attrName>
                                        </p:attrNameLst>
                                      </p:cBhvr>
                                    </p:animMotion>
                                  </p:childTnLst>
                                </p:cTn>
                              </p:par>
                              <p:par>
                                <p:cTn id="45" presetID="63" presetClass="path" presetSubtype="0" accel="50000" decel="50000" fill="hold" nodeType="withEffect">
                                  <p:stCondLst>
                                    <p:cond delay="0"/>
                                  </p:stCondLst>
                                  <p:childTnLst>
                                    <p:animMotion origin="layout" path="M 0 0  L 0.25 0  E" pathEditMode="relative" ptsTypes="">
                                      <p:cBhvr>
                                        <p:cTn id="46" dur="2000" fill="hold"/>
                                        <p:tgtEl>
                                          <p:spTgt spid="11"/>
                                        </p:tgtEl>
                                        <p:attrNameLst>
                                          <p:attrName>ppt_x</p:attrName>
                                          <p:attrName>ppt_y</p:attrName>
                                        </p:attrNameLst>
                                      </p:cBhvr>
                                    </p:animMotion>
                                  </p:childTnLst>
                                </p:cTn>
                              </p:par>
                              <p:par>
                                <p:cTn id="47" presetID="63" presetClass="path" presetSubtype="0" accel="50000" decel="50000" fill="hold" nodeType="withEffect">
                                  <p:stCondLst>
                                    <p:cond delay="0"/>
                                  </p:stCondLst>
                                  <p:childTnLst>
                                    <p:animMotion origin="layout" path="M 0 0  L 0.25 0  E" pathEditMode="relative" ptsTypes="">
                                      <p:cBhvr>
                                        <p:cTn id="48" dur="2000" fill="hold"/>
                                        <p:tgtEl>
                                          <p:spTgt spid="12"/>
                                        </p:tgtEl>
                                        <p:attrNameLst>
                                          <p:attrName>ppt_x</p:attrName>
                                          <p:attrName>ppt_y</p:attrName>
                                        </p:attrNameLst>
                                      </p:cBhvr>
                                    </p:animMotion>
                                  </p:childTnLst>
                                </p:cTn>
                              </p:par>
                              <p:par>
                                <p:cTn id="49" presetID="63" presetClass="path" presetSubtype="0" accel="50000" decel="50000" fill="hold" nodeType="withEffect">
                                  <p:stCondLst>
                                    <p:cond delay="0"/>
                                  </p:stCondLst>
                                  <p:childTnLst>
                                    <p:animMotion origin="layout" path="M 0 0  L 0.25 0  E" pathEditMode="relative" ptsTypes="">
                                      <p:cBhvr>
                                        <p:cTn id="50" dur="2000" fill="hold"/>
                                        <p:tgtEl>
                                          <p:spTgt spid="13"/>
                                        </p:tgtEl>
                                        <p:attrNameLst>
                                          <p:attrName>ppt_x</p:attrName>
                                          <p:attrName>ppt_y</p:attrName>
                                        </p:attrNameLst>
                                      </p:cBhvr>
                                    </p:animMotion>
                                  </p:childTnLst>
                                </p:cTn>
                              </p:par>
                              <p:par>
                                <p:cTn id="51" presetID="63" presetClass="path" presetSubtype="0" accel="50000" decel="50000" fill="hold" nodeType="withEffect">
                                  <p:stCondLst>
                                    <p:cond delay="0"/>
                                  </p:stCondLst>
                                  <p:childTnLst>
                                    <p:animMotion origin="layout" path="M 0 0  L 0.25 0  E" pathEditMode="relative" ptsTypes="">
                                      <p:cBhvr>
                                        <p:cTn id="52" dur="2000" fill="hold"/>
                                        <p:tgtEl>
                                          <p:spTgt spid="14"/>
                                        </p:tgtEl>
                                        <p:attrNameLst>
                                          <p:attrName>ppt_x</p:attrName>
                                          <p:attrName>ppt_y</p:attrName>
                                        </p:attrNameLst>
                                      </p:cBhvr>
                                    </p:animMotion>
                                  </p:childTnLst>
                                </p:cTn>
                              </p:par>
                              <p:par>
                                <p:cTn id="53" presetID="63" presetClass="path" presetSubtype="0" accel="50000" decel="50000" fill="hold" nodeType="withEffect">
                                  <p:stCondLst>
                                    <p:cond delay="0"/>
                                  </p:stCondLst>
                                  <p:childTnLst>
                                    <p:animMotion origin="layout" path="M 0 0  L 0.25 0  E" pathEditMode="relative" ptsTypes="">
                                      <p:cBhvr>
                                        <p:cTn id="54" dur="2000" fill="hold"/>
                                        <p:tgtEl>
                                          <p:spTgt spid="15"/>
                                        </p:tgtEl>
                                        <p:attrNameLst>
                                          <p:attrName>ppt_x</p:attrName>
                                          <p:attrName>ppt_y</p:attrName>
                                        </p:attrNameLst>
                                      </p:cBhvr>
                                    </p:animMotion>
                                  </p:childTnLst>
                                </p:cTn>
                              </p:par>
                              <p:par>
                                <p:cTn id="55" presetID="63" presetClass="path" presetSubtype="0" accel="50000" decel="50000" fill="hold" grpId="0" nodeType="withEffect">
                                  <p:stCondLst>
                                    <p:cond delay="0"/>
                                  </p:stCondLst>
                                  <p:childTnLst>
                                    <p:animMotion origin="layout" path="M 0 0  L 0.25 0  E" pathEditMode="relative" ptsTypes="">
                                      <p:cBhvr>
                                        <p:cTn id="56" dur="2000" fill="hold"/>
                                        <p:tgtEl>
                                          <p:spTgt spid="24"/>
                                        </p:tgtEl>
                                        <p:attrNameLst>
                                          <p:attrName>ppt_x</p:attrName>
                                          <p:attrName>ppt_y</p:attrName>
                                        </p:attrNameLst>
                                      </p:cBhvr>
                                    </p:animMotion>
                                  </p:childTnLst>
                                </p:cTn>
                              </p:par>
                              <p:par>
                                <p:cTn id="57" presetID="63" presetClass="path" presetSubtype="0" accel="50000" decel="50000" fill="hold" nodeType="withEffect">
                                  <p:stCondLst>
                                    <p:cond delay="0"/>
                                  </p:stCondLst>
                                  <p:childTnLst>
                                    <p:animMotion origin="layout" path="M 0 0  L 0.25 0  E" pathEditMode="relative" ptsTypes="">
                                      <p:cBhvr>
                                        <p:cTn id="58" dur="2000" fill="hold"/>
                                        <p:tgtEl>
                                          <p:spTgt spid="25"/>
                                        </p:tgtEl>
                                        <p:attrNameLst>
                                          <p:attrName>ppt_x</p:attrName>
                                          <p:attrName>ppt_y</p:attrName>
                                        </p:attrNameLst>
                                      </p:cBhvr>
                                    </p:animMotion>
                                  </p:childTnLst>
                                </p:cTn>
                              </p:par>
                              <p:par>
                                <p:cTn id="59" presetID="63" presetClass="path" presetSubtype="0" accel="50000" decel="50000" fill="hold" nodeType="withEffect">
                                  <p:stCondLst>
                                    <p:cond delay="0"/>
                                  </p:stCondLst>
                                  <p:childTnLst>
                                    <p:animMotion origin="layout" path="M 0 0  L 0.25 0  E" pathEditMode="relative" ptsTypes="">
                                      <p:cBhvr>
                                        <p:cTn id="60" dur="2000" fill="hold"/>
                                        <p:tgtEl>
                                          <p:spTgt spid="26"/>
                                        </p:tgtEl>
                                        <p:attrNameLst>
                                          <p:attrName>ppt_x</p:attrName>
                                          <p:attrName>ppt_y</p:attrName>
                                        </p:attrNameLst>
                                      </p:cBhvr>
                                    </p:animMotion>
                                  </p:childTnLst>
                                </p:cTn>
                              </p:par>
                              <p:par>
                                <p:cTn id="61" presetID="63" presetClass="path" presetSubtype="0" accel="50000" decel="50000" fill="hold" nodeType="withEffect">
                                  <p:stCondLst>
                                    <p:cond delay="0"/>
                                  </p:stCondLst>
                                  <p:childTnLst>
                                    <p:animMotion origin="layout" path="M 0 0  L 0.25 0  E" pathEditMode="relative" ptsTypes="">
                                      <p:cBhvr>
                                        <p:cTn id="62" dur="2000" fill="hold"/>
                                        <p:tgtEl>
                                          <p:spTgt spid="28"/>
                                        </p:tgtEl>
                                        <p:attrNameLst>
                                          <p:attrName>ppt_x</p:attrName>
                                          <p:attrName>ppt_y</p:attrName>
                                        </p:attrNameLst>
                                      </p:cBhvr>
                                    </p:animMotion>
                                  </p:childTnLst>
                                </p:cTn>
                              </p:par>
                              <p:par>
                                <p:cTn id="63" presetID="63" presetClass="path" presetSubtype="0" accel="50000" decel="50000" fill="hold" nodeType="withEffect">
                                  <p:stCondLst>
                                    <p:cond delay="0"/>
                                  </p:stCondLst>
                                  <p:childTnLst>
                                    <p:animMotion origin="layout" path="M 0 0  L 0.25 0  E" pathEditMode="relative" ptsTypes="">
                                      <p:cBhvr>
                                        <p:cTn id="64" dur="2000" fill="hold"/>
                                        <p:tgtEl>
                                          <p:spTgt spid="29"/>
                                        </p:tgtEl>
                                        <p:attrNameLst>
                                          <p:attrName>ppt_x</p:attrName>
                                          <p:attrName>ppt_y</p:attrName>
                                        </p:attrNameLst>
                                      </p:cBhvr>
                                    </p:animMotion>
                                  </p:childTnLst>
                                </p:cTn>
                              </p:par>
                              <p:par>
                                <p:cTn id="65" presetID="63" presetClass="path" presetSubtype="0" accel="50000" decel="50000" fill="hold" nodeType="withEffect">
                                  <p:stCondLst>
                                    <p:cond delay="0"/>
                                  </p:stCondLst>
                                  <p:childTnLst>
                                    <p:animMotion origin="layout" path="M 0 0  L 0.25 0  E" pathEditMode="relative" ptsTypes="">
                                      <p:cBhvr>
                                        <p:cTn id="66" dur="2000" fill="hold"/>
                                        <p:tgtEl>
                                          <p:spTgt spid="30"/>
                                        </p:tgtEl>
                                        <p:attrNameLst>
                                          <p:attrName>ppt_x</p:attrName>
                                          <p:attrName>ppt_y</p:attrName>
                                        </p:attrNameLst>
                                      </p:cBhvr>
                                    </p:animMotion>
                                  </p:childTnLst>
                                </p:cTn>
                              </p:par>
                              <p:par>
                                <p:cTn id="67" presetID="63" presetClass="path" presetSubtype="0" accel="50000" decel="50000" fill="hold" grpId="0" nodeType="withEffect">
                                  <p:stCondLst>
                                    <p:cond delay="0"/>
                                  </p:stCondLst>
                                  <p:childTnLst>
                                    <p:animMotion origin="layout" path="M 0 0  L 0.25 0  E" pathEditMode="relative" ptsTypes="">
                                      <p:cBhvr>
                                        <p:cTn id="68" dur="2000" fill="hold"/>
                                        <p:tgtEl>
                                          <p:spTgt spid="81"/>
                                        </p:tgtEl>
                                        <p:attrNameLst>
                                          <p:attrName>ppt_x</p:attrName>
                                          <p:attrName>ppt_y</p:attrName>
                                        </p:attrNameLst>
                                      </p:cBhvr>
                                    </p:animMotion>
                                  </p:childTnLst>
                                </p:cTn>
                              </p:par>
                              <p:par>
                                <p:cTn id="69" presetID="63" presetClass="path" presetSubtype="0" accel="50000" decel="50000" fill="hold" grpId="0" nodeType="withEffect">
                                  <p:stCondLst>
                                    <p:cond delay="0"/>
                                  </p:stCondLst>
                                  <p:childTnLst>
                                    <p:animMotion origin="layout" path="M 0 0  L 0.25 0  E" pathEditMode="relative" ptsTypes="">
                                      <p:cBhvr>
                                        <p:cTn id="70" dur="2000" fill="hold"/>
                                        <p:tgtEl>
                                          <p:spTgt spid="6"/>
                                        </p:tgtEl>
                                        <p:attrNameLst>
                                          <p:attrName>ppt_x</p:attrName>
                                          <p:attrName>ppt_y</p:attrName>
                                        </p:attrNameLst>
                                      </p:cBhvr>
                                    </p:animMotion>
                                  </p:childTnLst>
                                </p:cTn>
                              </p:par>
                              <p:par>
                                <p:cTn id="71" presetID="35" presetClass="path" presetSubtype="0" accel="50000" decel="50000" fill="hold" grpId="0" nodeType="withEffect">
                                  <p:stCondLst>
                                    <p:cond delay="0"/>
                                  </p:stCondLst>
                                  <p:childTnLst>
                                    <p:animMotion origin="layout" path="M 0 0  L -0.25 0  E" pathEditMode="relative" ptsTypes="">
                                      <p:cBhvr>
                                        <p:cTn id="72" dur="2000" fill="hold"/>
                                        <p:tgtEl>
                                          <p:spTgt spid="34"/>
                                        </p:tgtEl>
                                        <p:attrNameLst>
                                          <p:attrName>ppt_x</p:attrName>
                                          <p:attrName>ppt_y</p:attrName>
                                        </p:attrNameLst>
                                      </p:cBhvr>
                                    </p:animMotion>
                                  </p:childTnLst>
                                </p:cTn>
                              </p:par>
                              <p:par>
                                <p:cTn id="73" presetID="9" presetClass="exit" presetSubtype="0" fill="hold" grpId="1" nodeType="withEffect">
                                  <p:stCondLst>
                                    <p:cond delay="0"/>
                                  </p:stCondLst>
                                  <p:childTnLst>
                                    <p:animEffect transition="out" filter="dissolve">
                                      <p:cBhvr>
                                        <p:cTn id="74" dur="500"/>
                                        <p:tgtEl>
                                          <p:spTgt spid="82"/>
                                        </p:tgtEl>
                                      </p:cBhvr>
                                    </p:animEffect>
                                    <p:set>
                                      <p:cBhvr>
                                        <p:cTn id="75" dur="1" fill="hold">
                                          <p:stCondLst>
                                            <p:cond delay="499"/>
                                          </p:stCondLst>
                                        </p:cTn>
                                        <p:tgtEl>
                                          <p:spTgt spid="82"/>
                                        </p:tgtEl>
                                        <p:attrNameLst>
                                          <p:attrName>style.visibility</p:attrName>
                                        </p:attrNameLst>
                                      </p:cBhvr>
                                      <p:to>
                                        <p:strVal val="hidden"/>
                                      </p:to>
                                    </p:set>
                                  </p:childTnLst>
                                </p:cTn>
                              </p:par>
                              <p:par>
                                <p:cTn id="76" presetID="9" presetClass="exit" presetSubtype="0" fill="hold" grpId="1" nodeType="withEffect">
                                  <p:stCondLst>
                                    <p:cond delay="0"/>
                                  </p:stCondLst>
                                  <p:childTnLst>
                                    <p:animEffect transition="out" filter="dissolve">
                                      <p:cBhvr>
                                        <p:cTn id="77" dur="500"/>
                                        <p:tgtEl>
                                          <p:spTgt spid="81"/>
                                        </p:tgtEl>
                                      </p:cBhvr>
                                    </p:animEffect>
                                    <p:set>
                                      <p:cBhvr>
                                        <p:cTn id="78" dur="1" fill="hold">
                                          <p:stCondLst>
                                            <p:cond delay="499"/>
                                          </p:stCondLst>
                                        </p:cTn>
                                        <p:tgtEl>
                                          <p:spTgt spid="81"/>
                                        </p:tgtEl>
                                        <p:attrNameLst>
                                          <p:attrName>style.visibility</p:attrName>
                                        </p:attrNameLst>
                                      </p:cBhvr>
                                      <p:to>
                                        <p:strVal val="hidden"/>
                                      </p:to>
                                    </p:set>
                                  </p:childTnLst>
                                </p:cTn>
                              </p:par>
                            </p:childTnLst>
                          </p:cTn>
                        </p:par>
                        <p:par>
                          <p:cTn id="79" fill="hold">
                            <p:stCondLst>
                              <p:cond delay="2000"/>
                            </p:stCondLst>
                            <p:childTnLst>
                              <p:par>
                                <p:cTn id="80" presetID="1" presetClass="exit" presetSubtype="0" fill="hold" nodeType="afterEffect">
                                  <p:stCondLst>
                                    <p:cond delay="0"/>
                                  </p:stCondLst>
                                  <p:childTnLst>
                                    <p:set>
                                      <p:cBhvr>
                                        <p:cTn id="81" dur="1" fill="hold">
                                          <p:stCondLst>
                                            <p:cond delay="0"/>
                                          </p:stCondLst>
                                        </p:cTn>
                                        <p:tgtEl>
                                          <p:spTgt spid="11"/>
                                        </p:tgtEl>
                                        <p:attrNameLst>
                                          <p:attrName>style.visibility</p:attrName>
                                        </p:attrNameLst>
                                      </p:cBhvr>
                                      <p:to>
                                        <p:strVal val="hidden"/>
                                      </p:to>
                                    </p:set>
                                  </p:childTnLst>
                                </p:cTn>
                              </p:par>
                              <p:par>
                                <p:cTn id="82" presetID="1" presetClass="entr" presetSubtype="0" fill="hold" grpId="0" nodeType="withEffect">
                                  <p:stCondLst>
                                    <p:cond delay="0"/>
                                  </p:stCondLst>
                                  <p:childTnLst>
                                    <p:set>
                                      <p:cBhvr>
                                        <p:cTn id="83" dur="1" fill="hold">
                                          <p:stCondLst>
                                            <p:cond delay="0"/>
                                          </p:stCondLst>
                                        </p:cTn>
                                        <p:tgtEl>
                                          <p:spTgt spid="59"/>
                                        </p:tgtEl>
                                        <p:attrNameLst>
                                          <p:attrName>style.visibility</p:attrName>
                                        </p:attrNameLst>
                                      </p:cBhvr>
                                      <p:to>
                                        <p:strVal val="visible"/>
                                      </p:to>
                                    </p:set>
                                  </p:childTnLst>
                                </p:cTn>
                              </p:par>
                              <p:par>
                                <p:cTn id="84" presetID="1" presetClass="exit" presetSubtype="0" fill="hold" nodeType="withEffect">
                                  <p:stCondLst>
                                    <p:cond delay="0"/>
                                  </p:stCondLst>
                                  <p:childTnLst>
                                    <p:set>
                                      <p:cBhvr>
                                        <p:cTn id="85" dur="1" fill="hold">
                                          <p:stCondLst>
                                            <p:cond delay="0"/>
                                          </p:stCondLst>
                                        </p:cTn>
                                        <p:tgtEl>
                                          <p:spTgt spid="25"/>
                                        </p:tgtEl>
                                        <p:attrNameLst>
                                          <p:attrName>style.visibility</p:attrName>
                                        </p:attrNameLst>
                                      </p:cBhvr>
                                      <p:to>
                                        <p:strVal val="hidden"/>
                                      </p:to>
                                    </p:set>
                                  </p:childTnLst>
                                </p:cTn>
                              </p:par>
                              <p:par>
                                <p:cTn id="86" presetID="1" presetClass="exit" presetSubtype="0" fill="hold" nodeType="withEffect">
                                  <p:stCondLst>
                                    <p:cond delay="0"/>
                                  </p:stCondLst>
                                  <p:childTnLst>
                                    <p:set>
                                      <p:cBhvr>
                                        <p:cTn id="87" dur="1" fill="hold">
                                          <p:stCondLst>
                                            <p:cond delay="0"/>
                                          </p:stCondLst>
                                        </p:cTn>
                                        <p:tgtEl>
                                          <p:spTgt spid="10"/>
                                        </p:tgtEl>
                                        <p:attrNameLst>
                                          <p:attrName>style.visibility</p:attrName>
                                        </p:attrNameLst>
                                      </p:cBhvr>
                                      <p:to>
                                        <p:strVal val="hidden"/>
                                      </p:to>
                                    </p:set>
                                  </p:childTnLst>
                                </p:cTn>
                              </p:par>
                              <p:par>
                                <p:cTn id="88" presetID="1" presetClass="exit" presetSubtype="0" fill="hold" nodeType="withEffect">
                                  <p:stCondLst>
                                    <p:cond delay="0"/>
                                  </p:stCondLst>
                                  <p:childTnLst>
                                    <p:set>
                                      <p:cBhvr>
                                        <p:cTn id="89" dur="1" fill="hold">
                                          <p:stCondLst>
                                            <p:cond delay="0"/>
                                          </p:stCondLst>
                                        </p:cTn>
                                        <p:tgtEl>
                                          <p:spTgt spid="15"/>
                                        </p:tgtEl>
                                        <p:attrNameLst>
                                          <p:attrName>style.visibility</p:attrName>
                                        </p:attrNameLst>
                                      </p:cBhvr>
                                      <p:to>
                                        <p:strVal val="hidden"/>
                                      </p:to>
                                    </p:set>
                                  </p:childTnLst>
                                </p:cTn>
                              </p:par>
                              <p:par>
                                <p:cTn id="90" presetID="1" presetClass="exit" presetSubtype="0" fill="hold" nodeType="withEffect">
                                  <p:stCondLst>
                                    <p:cond delay="0"/>
                                  </p:stCondLst>
                                  <p:childTnLst>
                                    <p:set>
                                      <p:cBhvr>
                                        <p:cTn id="91" dur="1" fill="hold">
                                          <p:stCondLst>
                                            <p:cond delay="0"/>
                                          </p:stCondLst>
                                        </p:cTn>
                                        <p:tgtEl>
                                          <p:spTgt spid="14"/>
                                        </p:tgtEl>
                                        <p:attrNameLst>
                                          <p:attrName>style.visibility</p:attrName>
                                        </p:attrNameLst>
                                      </p:cBhvr>
                                      <p:to>
                                        <p:strVal val="hidden"/>
                                      </p:to>
                                    </p:set>
                                  </p:childTnLst>
                                </p:cTn>
                              </p:par>
                              <p:par>
                                <p:cTn id="92" presetID="1" presetClass="exit" presetSubtype="0" fill="hold" nodeType="withEffect">
                                  <p:stCondLst>
                                    <p:cond delay="0"/>
                                  </p:stCondLst>
                                  <p:childTnLst>
                                    <p:set>
                                      <p:cBhvr>
                                        <p:cTn id="93" dur="1" fill="hold">
                                          <p:stCondLst>
                                            <p:cond delay="0"/>
                                          </p:stCondLst>
                                        </p:cTn>
                                        <p:tgtEl>
                                          <p:spTgt spid="30"/>
                                        </p:tgtEl>
                                        <p:attrNameLst>
                                          <p:attrName>style.visibility</p:attrName>
                                        </p:attrNameLst>
                                      </p:cBhvr>
                                      <p:to>
                                        <p:strVal val="hidden"/>
                                      </p:to>
                                    </p:set>
                                  </p:childTnLst>
                                </p:cTn>
                              </p:par>
                              <p:par>
                                <p:cTn id="94" presetID="1" presetClass="exit" presetSubtype="0" fill="hold" nodeType="withEffect">
                                  <p:stCondLst>
                                    <p:cond delay="0"/>
                                  </p:stCondLst>
                                  <p:childTnLst>
                                    <p:set>
                                      <p:cBhvr>
                                        <p:cTn id="95" dur="1" fill="hold">
                                          <p:stCondLst>
                                            <p:cond delay="0"/>
                                          </p:stCondLst>
                                        </p:cTn>
                                        <p:tgtEl>
                                          <p:spTgt spid="12"/>
                                        </p:tgtEl>
                                        <p:attrNameLst>
                                          <p:attrName>style.visibility</p:attrName>
                                        </p:attrNameLst>
                                      </p:cBhvr>
                                      <p:to>
                                        <p:strVal val="hidden"/>
                                      </p:to>
                                    </p:set>
                                  </p:childTnLst>
                                </p:cTn>
                              </p:par>
                              <p:par>
                                <p:cTn id="96" presetID="1" presetClass="exit" presetSubtype="0" fill="hold" nodeType="withEffect">
                                  <p:stCondLst>
                                    <p:cond delay="0"/>
                                  </p:stCondLst>
                                  <p:childTnLst>
                                    <p:set>
                                      <p:cBhvr>
                                        <p:cTn id="97" dur="1" fill="hold">
                                          <p:stCondLst>
                                            <p:cond delay="0"/>
                                          </p:stCondLst>
                                        </p:cTn>
                                        <p:tgtEl>
                                          <p:spTgt spid="13"/>
                                        </p:tgtEl>
                                        <p:attrNameLst>
                                          <p:attrName>style.visibility</p:attrName>
                                        </p:attrNameLst>
                                      </p:cBhvr>
                                      <p:to>
                                        <p:strVal val="hidden"/>
                                      </p:to>
                                    </p:set>
                                  </p:childTnLst>
                                </p:cTn>
                              </p:par>
                              <p:par>
                                <p:cTn id="98" presetID="1" presetClass="exit" presetSubtype="0" fill="hold" grpId="1" nodeType="withEffect">
                                  <p:stCondLst>
                                    <p:cond delay="0"/>
                                  </p:stCondLst>
                                  <p:childTnLst>
                                    <p:set>
                                      <p:cBhvr>
                                        <p:cTn id="99" dur="1" fill="hold">
                                          <p:stCondLst>
                                            <p:cond delay="0"/>
                                          </p:stCondLst>
                                        </p:cTn>
                                        <p:tgtEl>
                                          <p:spTgt spid="7"/>
                                        </p:tgtEl>
                                        <p:attrNameLst>
                                          <p:attrName>style.visibility</p:attrName>
                                        </p:attrNameLst>
                                      </p:cBhvr>
                                      <p:to>
                                        <p:strVal val="hidden"/>
                                      </p:to>
                                    </p:set>
                                  </p:childTnLst>
                                </p:cTn>
                              </p:par>
                              <p:par>
                                <p:cTn id="100" presetID="1" presetClass="exit" presetSubtype="0" fill="hold" grpId="1" nodeType="withEffect">
                                  <p:stCondLst>
                                    <p:cond delay="0"/>
                                  </p:stCondLst>
                                  <p:childTnLst>
                                    <p:set>
                                      <p:cBhvr>
                                        <p:cTn id="101" dur="1" fill="hold">
                                          <p:stCondLst>
                                            <p:cond delay="0"/>
                                          </p:stCondLst>
                                        </p:cTn>
                                        <p:tgtEl>
                                          <p:spTgt spid="9"/>
                                        </p:tgtEl>
                                        <p:attrNameLst>
                                          <p:attrName>style.visibility</p:attrName>
                                        </p:attrNameLst>
                                      </p:cBhvr>
                                      <p:to>
                                        <p:strVal val="hidden"/>
                                      </p:to>
                                    </p:set>
                                  </p:childTnLst>
                                </p:cTn>
                              </p:par>
                              <p:par>
                                <p:cTn id="102" presetID="1" presetClass="exit" presetSubtype="0" fill="hold" grpId="1" nodeType="withEffect">
                                  <p:stCondLst>
                                    <p:cond delay="0"/>
                                  </p:stCondLst>
                                  <p:childTnLst>
                                    <p:set>
                                      <p:cBhvr>
                                        <p:cTn id="103" dur="1" fill="hold">
                                          <p:stCondLst>
                                            <p:cond delay="0"/>
                                          </p:stCondLst>
                                        </p:cTn>
                                        <p:tgtEl>
                                          <p:spTgt spid="24"/>
                                        </p:tgtEl>
                                        <p:attrNameLst>
                                          <p:attrName>style.visibility</p:attrName>
                                        </p:attrNameLst>
                                      </p:cBhvr>
                                      <p:to>
                                        <p:strVal val="hidden"/>
                                      </p:to>
                                    </p:set>
                                  </p:childTnLst>
                                </p:cTn>
                              </p:par>
                              <p:par>
                                <p:cTn id="104" presetID="1" presetClass="exit" presetSubtype="0" fill="hold" grpId="1" nodeType="withEffect">
                                  <p:stCondLst>
                                    <p:cond delay="0"/>
                                  </p:stCondLst>
                                  <p:childTnLst>
                                    <p:set>
                                      <p:cBhvr>
                                        <p:cTn id="105" dur="1" fill="hold">
                                          <p:stCondLst>
                                            <p:cond delay="0"/>
                                          </p:stCondLst>
                                        </p:cTn>
                                        <p:tgtEl>
                                          <p:spTgt spid="8"/>
                                        </p:tgtEl>
                                        <p:attrNameLst>
                                          <p:attrName>style.visibility</p:attrName>
                                        </p:attrNameLst>
                                      </p:cBhvr>
                                      <p:to>
                                        <p:strVal val="hidden"/>
                                      </p:to>
                                    </p:set>
                                  </p:childTnLst>
                                </p:cTn>
                              </p:par>
                              <p:par>
                                <p:cTn id="106" presetID="1" presetClass="exit" presetSubtype="0" fill="hold" grpId="1" nodeType="withEffect">
                                  <p:stCondLst>
                                    <p:cond delay="0"/>
                                  </p:stCondLst>
                                  <p:childTnLst>
                                    <p:set>
                                      <p:cBhvr>
                                        <p:cTn id="107" dur="1" fill="hold">
                                          <p:stCondLst>
                                            <p:cond delay="0"/>
                                          </p:stCondLst>
                                        </p:cTn>
                                        <p:tgtEl>
                                          <p:spTgt spid="6"/>
                                        </p:tgtEl>
                                        <p:attrNameLst>
                                          <p:attrName>style.visibility</p:attrName>
                                        </p:attrNameLst>
                                      </p:cBhvr>
                                      <p:to>
                                        <p:strVal val="hidden"/>
                                      </p:to>
                                    </p:set>
                                  </p:childTnLst>
                                </p:cTn>
                              </p:par>
                              <p:par>
                                <p:cTn id="108" presetID="7" presetClass="emph" presetSubtype="2" fill="hold" nodeType="withEffect">
                                  <p:stCondLst>
                                    <p:cond delay="0"/>
                                  </p:stCondLst>
                                  <p:childTnLst>
                                    <p:animClr clrSpc="rgb" dir="cw">
                                      <p:cBhvr>
                                        <p:cTn id="109" dur="2000" fill="hold"/>
                                        <p:tgtEl>
                                          <p:spTgt spid="42"/>
                                        </p:tgtEl>
                                        <p:attrNameLst>
                                          <p:attrName>stroke.color</p:attrName>
                                        </p:attrNameLst>
                                      </p:cBhvr>
                                      <p:to>
                                        <a:srgbClr val="7030A0"/>
                                      </p:to>
                                    </p:animClr>
                                    <p:set>
                                      <p:cBhvr>
                                        <p:cTn id="110" dur="2000" fill="hold"/>
                                        <p:tgtEl>
                                          <p:spTgt spid="42"/>
                                        </p:tgtEl>
                                        <p:attrNameLst>
                                          <p:attrName>stroke.on</p:attrName>
                                        </p:attrNameLst>
                                      </p:cBhvr>
                                      <p:to>
                                        <p:strVal val="true"/>
                                      </p:to>
                                    </p:set>
                                  </p:childTnLst>
                                </p:cTn>
                              </p:par>
                              <p:par>
                                <p:cTn id="111" presetID="7" presetClass="emph" presetSubtype="2" fill="hold" nodeType="withEffect">
                                  <p:stCondLst>
                                    <p:cond delay="0"/>
                                  </p:stCondLst>
                                  <p:childTnLst>
                                    <p:animClr clrSpc="rgb" dir="cw">
                                      <p:cBhvr>
                                        <p:cTn id="112" dur="2000" fill="hold"/>
                                        <p:tgtEl>
                                          <p:spTgt spid="37"/>
                                        </p:tgtEl>
                                        <p:attrNameLst>
                                          <p:attrName>stroke.color</p:attrName>
                                        </p:attrNameLst>
                                      </p:cBhvr>
                                      <p:to>
                                        <a:srgbClr val="7030A0"/>
                                      </p:to>
                                    </p:animClr>
                                    <p:set>
                                      <p:cBhvr>
                                        <p:cTn id="113" dur="2000" fill="hold"/>
                                        <p:tgtEl>
                                          <p:spTgt spid="37"/>
                                        </p:tgtEl>
                                        <p:attrNameLst>
                                          <p:attrName>stroke.on</p:attrName>
                                        </p:attrNameLst>
                                      </p:cBhvr>
                                      <p:to>
                                        <p:strVal val="true"/>
                                      </p:to>
                                    </p:set>
                                  </p:childTnLst>
                                </p:cTn>
                              </p:par>
                              <p:par>
                                <p:cTn id="114" presetID="7" presetClass="emph" presetSubtype="2" fill="hold" nodeType="withEffect">
                                  <p:stCondLst>
                                    <p:cond delay="0"/>
                                  </p:stCondLst>
                                  <p:childTnLst>
                                    <p:animClr clrSpc="rgb" dir="cw">
                                      <p:cBhvr>
                                        <p:cTn id="115" dur="2000" fill="hold"/>
                                        <p:tgtEl>
                                          <p:spTgt spid="57"/>
                                        </p:tgtEl>
                                        <p:attrNameLst>
                                          <p:attrName>stroke.color</p:attrName>
                                        </p:attrNameLst>
                                      </p:cBhvr>
                                      <p:to>
                                        <a:srgbClr val="7030A0"/>
                                      </p:to>
                                    </p:animClr>
                                    <p:set>
                                      <p:cBhvr>
                                        <p:cTn id="116" dur="2000" fill="hold"/>
                                        <p:tgtEl>
                                          <p:spTgt spid="57"/>
                                        </p:tgtEl>
                                        <p:attrNameLst>
                                          <p:attrName>stroke.on</p:attrName>
                                        </p:attrNameLst>
                                      </p:cBhvr>
                                      <p:to>
                                        <p:strVal val="true"/>
                                      </p:to>
                                    </p:set>
                                  </p:childTnLst>
                                </p:cTn>
                              </p:par>
                              <p:par>
                                <p:cTn id="117" presetID="7" presetClass="emph" presetSubtype="2" fill="hold" nodeType="withEffect">
                                  <p:stCondLst>
                                    <p:cond delay="0"/>
                                  </p:stCondLst>
                                  <p:childTnLst>
                                    <p:animClr clrSpc="rgb" dir="cw">
                                      <p:cBhvr>
                                        <p:cTn id="118" dur="2000" fill="hold"/>
                                        <p:tgtEl>
                                          <p:spTgt spid="39"/>
                                        </p:tgtEl>
                                        <p:attrNameLst>
                                          <p:attrName>stroke.color</p:attrName>
                                        </p:attrNameLst>
                                      </p:cBhvr>
                                      <p:to>
                                        <a:srgbClr val="7030A0"/>
                                      </p:to>
                                    </p:animClr>
                                    <p:set>
                                      <p:cBhvr>
                                        <p:cTn id="119" dur="2000" fill="hold"/>
                                        <p:tgtEl>
                                          <p:spTgt spid="39"/>
                                        </p:tgtEl>
                                        <p:attrNameLst>
                                          <p:attrName>stroke.on</p:attrName>
                                        </p:attrNameLst>
                                      </p:cBhvr>
                                      <p:to>
                                        <p:strVal val="true"/>
                                      </p:to>
                                    </p:set>
                                  </p:childTnLst>
                                </p:cTn>
                              </p:par>
                              <p:par>
                                <p:cTn id="120" presetID="7" presetClass="emph" presetSubtype="2" fill="hold" nodeType="withEffect">
                                  <p:stCondLst>
                                    <p:cond delay="0"/>
                                  </p:stCondLst>
                                  <p:childTnLst>
                                    <p:animClr clrSpc="rgb" dir="cw">
                                      <p:cBhvr>
                                        <p:cTn id="121" dur="2000" fill="hold"/>
                                        <p:tgtEl>
                                          <p:spTgt spid="38"/>
                                        </p:tgtEl>
                                        <p:attrNameLst>
                                          <p:attrName>stroke.color</p:attrName>
                                        </p:attrNameLst>
                                      </p:cBhvr>
                                      <p:to>
                                        <a:srgbClr val="7030A0"/>
                                      </p:to>
                                    </p:animClr>
                                    <p:set>
                                      <p:cBhvr>
                                        <p:cTn id="122" dur="2000" fill="hold"/>
                                        <p:tgtEl>
                                          <p:spTgt spid="38"/>
                                        </p:tgtEl>
                                        <p:attrNameLst>
                                          <p:attrName>stroke.on</p:attrName>
                                        </p:attrNameLst>
                                      </p:cBhvr>
                                      <p:to>
                                        <p:strVal val="true"/>
                                      </p:to>
                                    </p:set>
                                  </p:childTnLst>
                                </p:cTn>
                              </p:par>
                              <p:par>
                                <p:cTn id="123" presetID="7" presetClass="emph" presetSubtype="2" fill="hold" nodeType="withEffect">
                                  <p:stCondLst>
                                    <p:cond delay="0"/>
                                  </p:stCondLst>
                                  <p:childTnLst>
                                    <p:animClr clrSpc="rgb" dir="cw">
                                      <p:cBhvr>
                                        <p:cTn id="124" dur="2000" fill="hold"/>
                                        <p:tgtEl>
                                          <p:spTgt spid="52"/>
                                        </p:tgtEl>
                                        <p:attrNameLst>
                                          <p:attrName>stroke.color</p:attrName>
                                        </p:attrNameLst>
                                      </p:cBhvr>
                                      <p:to>
                                        <a:srgbClr val="7030A0"/>
                                      </p:to>
                                    </p:animClr>
                                    <p:set>
                                      <p:cBhvr>
                                        <p:cTn id="125" dur="2000" fill="hold"/>
                                        <p:tgtEl>
                                          <p:spTgt spid="52"/>
                                        </p:tgtEl>
                                        <p:attrNameLst>
                                          <p:attrName>stroke.on</p:attrName>
                                        </p:attrNameLst>
                                      </p:cBhvr>
                                      <p:to>
                                        <p:strVal val="true"/>
                                      </p:to>
                                    </p:set>
                                  </p:childTnLst>
                                </p:cTn>
                              </p:par>
                              <p:par>
                                <p:cTn id="126" presetID="7" presetClass="emph" presetSubtype="2" fill="hold" nodeType="withEffect">
                                  <p:stCondLst>
                                    <p:cond delay="0"/>
                                  </p:stCondLst>
                                  <p:childTnLst>
                                    <p:animClr clrSpc="rgb" dir="cw">
                                      <p:cBhvr>
                                        <p:cTn id="127" dur="2000" fill="hold"/>
                                        <p:tgtEl>
                                          <p:spTgt spid="41"/>
                                        </p:tgtEl>
                                        <p:attrNameLst>
                                          <p:attrName>stroke.color</p:attrName>
                                        </p:attrNameLst>
                                      </p:cBhvr>
                                      <p:to>
                                        <a:srgbClr val="7030A0"/>
                                      </p:to>
                                    </p:animClr>
                                    <p:set>
                                      <p:cBhvr>
                                        <p:cTn id="128" dur="2000" fill="hold"/>
                                        <p:tgtEl>
                                          <p:spTgt spid="41"/>
                                        </p:tgtEl>
                                        <p:attrNameLst>
                                          <p:attrName>stroke.on</p:attrName>
                                        </p:attrNameLst>
                                      </p:cBhvr>
                                      <p:to>
                                        <p:strVal val="true"/>
                                      </p:to>
                                    </p:set>
                                  </p:childTnLst>
                                </p:cTn>
                              </p:par>
                              <p:par>
                                <p:cTn id="129" presetID="7" presetClass="emph" presetSubtype="2" fill="hold" nodeType="withEffect">
                                  <p:stCondLst>
                                    <p:cond delay="0"/>
                                  </p:stCondLst>
                                  <p:childTnLst>
                                    <p:animClr clrSpc="rgb" dir="cw">
                                      <p:cBhvr>
                                        <p:cTn id="130" dur="2000" fill="hold"/>
                                        <p:tgtEl>
                                          <p:spTgt spid="40"/>
                                        </p:tgtEl>
                                        <p:attrNameLst>
                                          <p:attrName>stroke.color</p:attrName>
                                        </p:attrNameLst>
                                      </p:cBhvr>
                                      <p:to>
                                        <a:srgbClr val="7030A0"/>
                                      </p:to>
                                    </p:animClr>
                                    <p:set>
                                      <p:cBhvr>
                                        <p:cTn id="131" dur="2000" fill="hold"/>
                                        <p:tgtEl>
                                          <p:spTgt spid="40"/>
                                        </p:tgtEl>
                                        <p:attrNameLst>
                                          <p:attrName>stroke.on</p:attrName>
                                        </p:attrNameLst>
                                      </p:cBhvr>
                                      <p:to>
                                        <p:strVal val="true"/>
                                      </p:to>
                                    </p:set>
                                  </p:childTnLst>
                                </p:cTn>
                              </p:par>
                            </p:childTnLst>
                          </p:cTn>
                        </p:par>
                      </p:childTnLst>
                    </p:cTn>
                  </p:par>
                  <p:par>
                    <p:cTn id="132" fill="hold">
                      <p:stCondLst>
                        <p:cond delay="indefinite"/>
                      </p:stCondLst>
                      <p:childTnLst>
                        <p:par>
                          <p:cTn id="133" fill="hold">
                            <p:stCondLst>
                              <p:cond delay="0"/>
                            </p:stCondLst>
                            <p:childTnLst>
                              <p:par>
                                <p:cTn id="134" presetID="9" presetClass="exit" presetSubtype="0" fill="hold" nodeType="clickEffect">
                                  <p:stCondLst>
                                    <p:cond delay="0"/>
                                  </p:stCondLst>
                                  <p:childTnLst>
                                    <p:animEffect transition="out" filter="dissolve">
                                      <p:cBhvr>
                                        <p:cTn id="135" dur="500"/>
                                        <p:tgtEl>
                                          <p:spTgt spid="53"/>
                                        </p:tgtEl>
                                      </p:cBhvr>
                                    </p:animEffect>
                                    <p:set>
                                      <p:cBhvr>
                                        <p:cTn id="136" dur="1" fill="hold">
                                          <p:stCondLst>
                                            <p:cond delay="499"/>
                                          </p:stCondLst>
                                        </p:cTn>
                                        <p:tgtEl>
                                          <p:spTgt spid="53"/>
                                        </p:tgtEl>
                                        <p:attrNameLst>
                                          <p:attrName>style.visibility</p:attrName>
                                        </p:attrNameLst>
                                      </p:cBhvr>
                                      <p:to>
                                        <p:strVal val="hidden"/>
                                      </p:to>
                                    </p:set>
                                  </p:childTnLst>
                                </p:cTn>
                              </p:par>
                              <p:par>
                                <p:cTn id="137" presetID="9" presetClass="exit" presetSubtype="0" fill="hold" nodeType="withEffect">
                                  <p:stCondLst>
                                    <p:cond delay="0"/>
                                  </p:stCondLst>
                                  <p:childTnLst>
                                    <p:animEffect transition="out" filter="dissolve">
                                      <p:cBhvr>
                                        <p:cTn id="138" dur="500"/>
                                        <p:tgtEl>
                                          <p:spTgt spid="26"/>
                                        </p:tgtEl>
                                      </p:cBhvr>
                                    </p:animEffect>
                                    <p:set>
                                      <p:cBhvr>
                                        <p:cTn id="139" dur="1" fill="hold">
                                          <p:stCondLst>
                                            <p:cond delay="499"/>
                                          </p:stCondLst>
                                        </p:cTn>
                                        <p:tgtEl>
                                          <p:spTgt spid="26"/>
                                        </p:tgtEl>
                                        <p:attrNameLst>
                                          <p:attrName>style.visibility</p:attrName>
                                        </p:attrNameLst>
                                      </p:cBhvr>
                                      <p:to>
                                        <p:strVal val="hidden"/>
                                      </p:to>
                                    </p:set>
                                  </p:childTnLst>
                                </p:cTn>
                              </p:par>
                              <p:par>
                                <p:cTn id="140" presetID="9" presetClass="exit" presetSubtype="0" fill="hold" nodeType="withEffect">
                                  <p:stCondLst>
                                    <p:cond delay="0"/>
                                  </p:stCondLst>
                                  <p:childTnLst>
                                    <p:animEffect transition="out" filter="dissolve">
                                      <p:cBhvr>
                                        <p:cTn id="141" dur="500"/>
                                        <p:tgtEl>
                                          <p:spTgt spid="29"/>
                                        </p:tgtEl>
                                      </p:cBhvr>
                                    </p:animEffect>
                                    <p:set>
                                      <p:cBhvr>
                                        <p:cTn id="142" dur="1" fill="hold">
                                          <p:stCondLst>
                                            <p:cond delay="499"/>
                                          </p:stCondLst>
                                        </p:cTn>
                                        <p:tgtEl>
                                          <p:spTgt spid="29"/>
                                        </p:tgtEl>
                                        <p:attrNameLst>
                                          <p:attrName>style.visibility</p:attrName>
                                        </p:attrNameLst>
                                      </p:cBhvr>
                                      <p:to>
                                        <p:strVal val="hidden"/>
                                      </p:to>
                                    </p:set>
                                  </p:childTnLst>
                                </p:cTn>
                              </p:par>
                              <p:par>
                                <p:cTn id="143" presetID="9" presetClass="exit" presetSubtype="0" fill="hold" nodeType="withEffect">
                                  <p:stCondLst>
                                    <p:cond delay="0"/>
                                  </p:stCondLst>
                                  <p:childTnLst>
                                    <p:animEffect transition="out" filter="dissolve">
                                      <p:cBhvr>
                                        <p:cTn id="144" dur="500"/>
                                        <p:tgtEl>
                                          <p:spTgt spid="56"/>
                                        </p:tgtEl>
                                      </p:cBhvr>
                                    </p:animEffect>
                                    <p:set>
                                      <p:cBhvr>
                                        <p:cTn id="145" dur="1" fill="hold">
                                          <p:stCondLst>
                                            <p:cond delay="499"/>
                                          </p:stCondLst>
                                        </p:cTn>
                                        <p:tgtEl>
                                          <p:spTgt spid="56"/>
                                        </p:tgtEl>
                                        <p:attrNameLst>
                                          <p:attrName>style.visibility</p:attrName>
                                        </p:attrNameLst>
                                      </p:cBhvr>
                                      <p:to>
                                        <p:strVal val="hidden"/>
                                      </p:to>
                                    </p:set>
                                  </p:childTnLst>
                                </p:cTn>
                              </p:par>
                              <p:par>
                                <p:cTn id="146" presetID="9" presetClass="exit" presetSubtype="0" fill="hold" nodeType="withEffect">
                                  <p:stCondLst>
                                    <p:cond delay="0"/>
                                  </p:stCondLst>
                                  <p:childTnLst>
                                    <p:animEffect transition="out" filter="dissolve">
                                      <p:cBhvr>
                                        <p:cTn id="147" dur="500"/>
                                        <p:tgtEl>
                                          <p:spTgt spid="55"/>
                                        </p:tgtEl>
                                      </p:cBhvr>
                                    </p:animEffect>
                                    <p:set>
                                      <p:cBhvr>
                                        <p:cTn id="148" dur="1" fill="hold">
                                          <p:stCondLst>
                                            <p:cond delay="499"/>
                                          </p:stCondLst>
                                        </p:cTn>
                                        <p:tgtEl>
                                          <p:spTgt spid="55"/>
                                        </p:tgtEl>
                                        <p:attrNameLst>
                                          <p:attrName>style.visibility</p:attrName>
                                        </p:attrNameLst>
                                      </p:cBhvr>
                                      <p:to>
                                        <p:strVal val="hidden"/>
                                      </p:to>
                                    </p:set>
                                  </p:childTnLst>
                                </p:cTn>
                              </p:par>
                              <p:par>
                                <p:cTn id="149" presetID="9" presetClass="exit" presetSubtype="0" fill="hold" nodeType="withEffect">
                                  <p:stCondLst>
                                    <p:cond delay="0"/>
                                  </p:stCondLst>
                                  <p:childTnLst>
                                    <p:animEffect transition="out" filter="dissolve">
                                      <p:cBhvr>
                                        <p:cTn id="150" dur="500"/>
                                        <p:tgtEl>
                                          <p:spTgt spid="28"/>
                                        </p:tgtEl>
                                      </p:cBhvr>
                                    </p:animEffect>
                                    <p:set>
                                      <p:cBhvr>
                                        <p:cTn id="151" dur="1" fill="hold">
                                          <p:stCondLst>
                                            <p:cond delay="499"/>
                                          </p:stCondLst>
                                        </p:cTn>
                                        <p:tgtEl>
                                          <p:spTgt spid="2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P spid="9" grpId="0" animBg="1"/>
      <p:bldP spid="9" grpId="1" animBg="1"/>
      <p:bldP spid="24" grpId="0" animBg="1"/>
      <p:bldP spid="24" grpId="1" animBg="1"/>
      <p:bldP spid="33" grpId="0" animBg="1"/>
      <p:bldP spid="34" grpId="0" animBg="1"/>
      <p:bldP spid="35" grpId="0" animBg="1"/>
      <p:bldP spid="36" grpId="0" animBg="1"/>
      <p:bldP spid="51" grpId="0" animBg="1"/>
      <p:bldP spid="81" grpId="0"/>
      <p:bldP spid="81" grpId="1"/>
      <p:bldP spid="82" grpId="0"/>
      <p:bldP spid="82" grpId="1"/>
      <p:bldP spid="59"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8|3.3|0.7"/>
</p:tagLst>
</file>

<file path=ppt/theme/theme1.xml><?xml version="1.0" encoding="utf-8"?>
<a:theme xmlns:a="http://schemas.openxmlformats.org/drawingml/2006/main" name="1_Office Them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best">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4329</TotalTime>
  <Words>2038</Words>
  <Application>Microsoft Macintosh PowerPoint</Application>
  <PresentationFormat>On-screen Show (4:3)</PresentationFormat>
  <Paragraphs>262</Paragraphs>
  <Slides>21</Slides>
  <Notes>11</Notes>
  <HiddenSlides>0</HiddenSlides>
  <MMClips>0</MMClips>
  <ScaleCrop>false</ScaleCrop>
  <HeadingPairs>
    <vt:vector size="4" baseType="variant">
      <vt:variant>
        <vt:lpstr>Theme</vt:lpstr>
      </vt:variant>
      <vt:variant>
        <vt:i4>9</vt:i4>
      </vt:variant>
      <vt:variant>
        <vt:lpstr>Slide Titles</vt:lpstr>
      </vt:variant>
      <vt:variant>
        <vt:i4>21</vt:i4>
      </vt:variant>
    </vt:vector>
  </HeadingPairs>
  <TitlesOfParts>
    <vt:vector size="30" baseType="lpstr">
      <vt:lpstr>1_Office Theme</vt:lpstr>
      <vt:lpstr>13_Default Design</vt:lpstr>
      <vt:lpstr>11_Office Theme</vt:lpstr>
      <vt:lpstr>Office Theme</vt:lpstr>
      <vt:lpstr>2_Office Theme</vt:lpstr>
      <vt:lpstr>3_Office Theme</vt:lpstr>
      <vt:lpstr>4_Office Theme</vt:lpstr>
      <vt:lpstr>5_Office Theme</vt:lpstr>
      <vt:lpstr>6_Office Theme</vt:lpstr>
      <vt:lpstr>PowerPoint Presentation</vt:lpstr>
      <vt:lpstr>Ergodicity Defined</vt:lpstr>
      <vt:lpstr>Extended Unified SEM (euSEM) Research Question: What is the Process?</vt:lpstr>
      <vt:lpstr>PowerPoint Presentation</vt:lpstr>
      <vt:lpstr>PowerPoint Presentation</vt:lpstr>
      <vt:lpstr>True Group Structure</vt:lpstr>
      <vt:lpstr>Structure of Relations Derived from Concatenating Time Series Across Individuals </vt:lpstr>
      <vt:lpstr>GIMME Step 1: Identifying Group-Level Model</vt:lpstr>
      <vt:lpstr>True Group Structure</vt:lpstr>
      <vt:lpstr>Structure of Relations Derived from GIMME: Group Level </vt:lpstr>
      <vt:lpstr>Step 2: Identifying Individual-Level Model</vt:lpstr>
      <vt:lpstr>Structure of Relations Derived from GIMME: Individual Level</vt:lpstr>
      <vt:lpstr>Some Conclusions</vt:lpstr>
      <vt:lpstr>PowerPoint Presentation</vt:lpstr>
      <vt:lpstr>Granger causality testing in time-frequency domain</vt:lpstr>
      <vt:lpstr>PowerPoint Presentation</vt:lpstr>
      <vt:lpstr>PowerPoint Presentation</vt:lpstr>
      <vt:lpstr>PowerPoint Presentation</vt:lpstr>
      <vt:lpstr>PowerPoint Presentation</vt:lpstr>
      <vt:lpstr>PowerPoint Presentation</vt:lpstr>
      <vt:lpstr>PowerPoint Presentation</vt:lpstr>
    </vt:vector>
  </TitlesOfParts>
  <Company>Penn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Katie</dc:creator>
  <cp:lastModifiedBy>Kelly Rentscher</cp:lastModifiedBy>
  <cp:revision>481</cp:revision>
  <dcterms:created xsi:type="dcterms:W3CDTF">2011-04-09T02:52:10Z</dcterms:created>
  <dcterms:modified xsi:type="dcterms:W3CDTF">2014-11-18T21:17:06Z</dcterms:modified>
</cp:coreProperties>
</file>